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920" r:id="rId4"/>
  </p:sldMasterIdLst>
  <p:notesMasterIdLst>
    <p:notesMasterId r:id="rId60"/>
  </p:notesMasterIdLst>
  <p:handoutMasterIdLst>
    <p:handoutMasterId r:id="rId61"/>
  </p:handoutMasterIdLst>
  <p:sldIdLst>
    <p:sldId id="256" r:id="rId5"/>
    <p:sldId id="680" r:id="rId6"/>
    <p:sldId id="528" r:id="rId7"/>
    <p:sldId id="714" r:id="rId8"/>
    <p:sldId id="799" r:id="rId9"/>
    <p:sldId id="800" r:id="rId10"/>
    <p:sldId id="801" r:id="rId11"/>
    <p:sldId id="802" r:id="rId12"/>
    <p:sldId id="807" r:id="rId13"/>
    <p:sldId id="808" r:id="rId14"/>
    <p:sldId id="809" r:id="rId15"/>
    <p:sldId id="803" r:id="rId16"/>
    <p:sldId id="466" r:id="rId17"/>
    <p:sldId id="731" r:id="rId18"/>
    <p:sldId id="781" r:id="rId19"/>
    <p:sldId id="806" r:id="rId20"/>
    <p:sldId id="794" r:id="rId21"/>
    <p:sldId id="735" r:id="rId22"/>
    <p:sldId id="711" r:id="rId23"/>
    <p:sldId id="783" r:id="rId24"/>
    <p:sldId id="784" r:id="rId25"/>
    <p:sldId id="658" r:id="rId26"/>
    <p:sldId id="659" r:id="rId27"/>
    <p:sldId id="660" r:id="rId28"/>
    <p:sldId id="682" r:id="rId29"/>
    <p:sldId id="674" r:id="rId30"/>
    <p:sldId id="676" r:id="rId31"/>
    <p:sldId id="677" r:id="rId32"/>
    <p:sldId id="785" r:id="rId33"/>
    <p:sldId id="662" r:id="rId34"/>
    <p:sldId id="667" r:id="rId35"/>
    <p:sldId id="804" r:id="rId36"/>
    <p:sldId id="805" r:id="rId37"/>
    <p:sldId id="786" r:id="rId38"/>
    <p:sldId id="792" r:id="rId39"/>
    <p:sldId id="793" r:id="rId40"/>
    <p:sldId id="811" r:id="rId41"/>
    <p:sldId id="812" r:id="rId42"/>
    <p:sldId id="739" r:id="rId43"/>
    <p:sldId id="740" r:id="rId44"/>
    <p:sldId id="749" r:id="rId45"/>
    <p:sldId id="745" r:id="rId46"/>
    <p:sldId id="746" r:id="rId47"/>
    <p:sldId id="815" r:id="rId48"/>
    <p:sldId id="762" r:id="rId49"/>
    <p:sldId id="767" r:id="rId50"/>
    <p:sldId id="686" r:id="rId51"/>
    <p:sldId id="789" r:id="rId52"/>
    <p:sldId id="688" r:id="rId53"/>
    <p:sldId id="816" r:id="rId54"/>
    <p:sldId id="813" r:id="rId55"/>
    <p:sldId id="768" r:id="rId56"/>
    <p:sldId id="814" r:id="rId57"/>
    <p:sldId id="790" r:id="rId58"/>
    <p:sldId id="399" r:id="rId59"/>
  </p:sldIdLst>
  <p:sldSz cx="12192000" cy="6858000"/>
  <p:notesSz cx="6858000" cy="9144000"/>
  <p:embeddedFontLst>
    <p:embeddedFont>
      <p:font typeface="Arial Black" panose="020B0A04020102020204" pitchFamily="34" charset="0"/>
      <p:bold r:id="rId62"/>
    </p:embeddedFont>
    <p:embeddedFont>
      <p:font typeface="Verdana" panose="020B0604030504040204" pitchFamily="34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D0D0D"/>
    <a:srgbClr val="003399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6" autoAdjust="0"/>
    <p:restoredTop sz="86364" autoAdjust="0"/>
  </p:normalViewPr>
  <p:slideViewPr>
    <p:cSldViewPr snapToGrid="0">
      <p:cViewPr varScale="1">
        <p:scale>
          <a:sx n="78" d="100"/>
          <a:sy n="78" d="100"/>
        </p:scale>
        <p:origin x="96" y="708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5.fntdata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customschemas.google.com/relationships/presentationmetadata" Target="meta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23/09/2026</a:t>
            </a:fld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E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773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5C6A-E859-493E-58E9-F03F63AE7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B7620-8C57-F5BB-548F-5E6BD88BF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3D547-2501-7950-3D8E-0E5191C83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4BA2C-AF06-B2A8-7E5A-A66F10A2C6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4947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7CC48D-4F73-47C6-9A28-BA89CFE300C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196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  <p:txBody>
          <a:bodyPr/>
          <a:lstStyle/>
          <a:p>
            <a:endParaRPr lang="en-IE" dirty="0"/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31945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  <p:txBody>
          <a:bodyPr/>
          <a:lstStyle/>
          <a:p>
            <a:endParaRPr lang="en-IE" dirty="0"/>
          </a:p>
        </p:txBody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255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 dirty="0"/>
              <a:t>DD/MM/YYYY</a:t>
            </a: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D8C14CF6-6F1D-C458-1F86-A760F31FE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1F22256-0B85-5AAD-C0B2-E8F5E3C50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0835BD4-2C09-6FBA-FC30-3BD6A28667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5037411D-B917-4DD6-582A-69CDCB27D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6D8387C3-85B8-44CF-42FB-C414F5876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3A7104ED-A036-D2F4-B40F-5A65C505A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2BE520F0-58F1-06F4-10C5-832EFDCE6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6A56761B-AC86-49AF-4B3B-2CCCDB7A4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7575C568-2951-1529-11F7-C12F1B067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1BA1A05-4F7E-D9F9-D094-9C9394F84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D838E642-5C12-54DE-94A0-3EDA044A5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5400899-1203-EA20-07C6-EFFB182F4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440D1373-D055-D2EC-8197-171DDBDAD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9454014D-FC40-DABB-5F97-62E05A376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C4BB2291-2147-D1C0-AB46-6D3DE9C2D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B7DFF0-1C84-8F6C-0408-2B1515126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B7624A9B-CC72-EEB9-2AE2-FDB9629A0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F256C38A-CD2B-89BF-A117-9ED92151C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E7AFEC3F-1C21-3132-B967-9F0F25A56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2728" y="62689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296A4E82-A1A1-EFC7-7768-E6DDC71C4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F6ADE38F-D638-BFB1-E702-D0F6D0CB0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2D6F6E54-ED8F-C9DE-9355-5B2E347C2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C1FACF7A-9967-0A10-F75B-7E70FCAB2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3E557AF9-465E-61C3-8C33-29231AE45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11C79F0A-B650-EE29-9ABF-AC09E7753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33A6EEA9-52B7-550C-7CFD-E465C8DB4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36249086-331D-49C8-6F5E-1FD73ADA2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0850E44D-CF7B-5CF4-6BF7-5B2F65007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3B38F9D4-3EE2-3396-18AD-F87E42190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40C61561-6F08-5417-8327-52799F612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2F8295BB-BABD-70B5-D58D-1DF08E62A2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F95AF122-27C1-57B4-2A7C-54A134842A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39D4F72-AD6A-6B47-A2FF-9CFB1C55F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5945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854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979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7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5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5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56ABFE-DCB4-5FCC-525D-A462F5BB0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  <p:sldLayoutId id="2147483961" r:id="rId39"/>
    <p:sldLayoutId id="2147483963" r:id="rId40"/>
    <p:sldLayoutId id="2147483964" r:id="rId41"/>
    <p:sldLayoutId id="2147483965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funding-tenders-opportunities/x/LQKI" TargetMode="External"/><Relationship Id="rId7" Type="http://schemas.openxmlformats.org/officeDocument/2006/relationships/hyperlink" Target="https://ec.europa.eu/research/participants/docs/h2020-funding-guide/other/event250429.htm" TargetMode="External"/><Relationship Id="rId2" Type="http://schemas.openxmlformats.org/officeDocument/2006/relationships/hyperlink" Target="https://ec.europa.eu/info/funding-tenders/opportunities/portal/screen/support/videos/support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c.europa.eu/research/participants/docs/h2020-funding-guide/other/event251203.htm" TargetMode="External"/><Relationship Id="rId5" Type="http://schemas.openxmlformats.org/officeDocument/2006/relationships/hyperlink" Target="https://ec.europa.eu/research/participants/docs/h2020-funding-guide/other/event260513.htm" TargetMode="External"/><Relationship Id="rId4" Type="http://schemas.openxmlformats.org/officeDocument/2006/relationships/hyperlink" Target="https://ec.europa.eu/info/funding-tenders/opportunities/portal/screen/support/helpdesks/contact-for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funding-tenders/opportunities/portal/screen/support/faq/7942" TargetMode="Externa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funding-tenders-opportunities/display/OM/Roles+and+access+right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funding/display/ECResearchGMS/IT+How+To" TargetMode="External"/><Relationship Id="rId2" Type="http://schemas.openxmlformats.org/officeDocument/2006/relationships/hyperlink" Target="https://webgate.ec.europa.eu/funding-tenders-opportunities/x/E4Ac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research-and-innovation.ec.europa.eu/contact-us/research-enquiry-service_en" TargetMode="Externa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mailto:Olivier.MARGANNE@ext.ec.europa.eu" TargetMode="Externa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IE" sz="6000" noProof="0" dirty="0"/>
              <a:t>The Funding &amp; Tenders Portal:</a:t>
            </a:r>
            <a:br>
              <a:rPr lang="en-IE" sz="6000" noProof="0" dirty="0"/>
            </a:br>
            <a:r>
              <a:rPr lang="en-IE" sz="6000" noProof="0" dirty="0"/>
              <a:t>what you need to know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456CEF-57DB-B4CE-60F1-7B93F72DA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8706F-E58B-D844-F68A-2379B7D107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4853541"/>
            <a:ext cx="5368392" cy="1083850"/>
          </a:xfrm>
        </p:spPr>
        <p:txBody>
          <a:bodyPr>
            <a:spAutoFit/>
          </a:bodyPr>
          <a:lstStyle/>
          <a:p>
            <a:r>
              <a:rPr lang="en-IE" noProof="0" dirty="0"/>
              <a:t>Olivier Marganne</a:t>
            </a:r>
          </a:p>
          <a:p>
            <a:r>
              <a:rPr lang="en-IE" noProof="0" dirty="0"/>
              <a:t>External Service Provider in RTD.H.3</a:t>
            </a:r>
            <a:br>
              <a:rPr lang="en-IE" noProof="0" dirty="0"/>
            </a:br>
            <a:r>
              <a:rPr lang="en-IE" noProof="0" dirty="0"/>
              <a:t>Common Implementation Centre – Business Processes</a:t>
            </a:r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09C40B-ED0C-406D-A35D-7804BD01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Personalised services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 wrap="square">
            <a:spAutoFit/>
          </a:bodyPr>
          <a:lstStyle/>
          <a:p>
            <a:pPr marL="0" indent="0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None/>
            </a:pPr>
            <a:r>
              <a:rPr lang="en-IE" noProof="0" dirty="0"/>
              <a:t>Personalised access to t</a:t>
            </a:r>
            <a:r>
              <a:rPr lang="en-IE" i="0" noProof="0" dirty="0">
                <a:solidFill>
                  <a:schemeClr val="tx1"/>
                </a:solidFill>
              </a:rPr>
              <a:t>he Funding &amp; Tenders Portal is based on 3 elements:</a:t>
            </a:r>
          </a:p>
          <a:p>
            <a:pPr marL="457200" indent="-457200">
              <a:spcBef>
                <a:spcPts val="3000"/>
              </a:spcBef>
              <a:spcAft>
                <a:spcPts val="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IE" i="0" noProof="0" dirty="0">
                <a:solidFill>
                  <a:schemeClr val="tx1"/>
                </a:solidFill>
              </a:rPr>
              <a:t>Each user is supposed to have a </a:t>
            </a:r>
            <a:r>
              <a:rPr lang="en-IE" b="1" i="0" noProof="0" dirty="0"/>
              <a:t>unique EU Login account</a:t>
            </a:r>
            <a:r>
              <a:rPr lang="en-IE" i="0" noProof="0" dirty="0">
                <a:solidFill>
                  <a:schemeClr val="tx1"/>
                </a:solidFill>
              </a:rPr>
              <a:t>, </a:t>
            </a:r>
            <a:br>
              <a:rPr lang="en-IE" i="0" noProof="0" dirty="0">
                <a:solidFill>
                  <a:schemeClr val="tx1"/>
                </a:solidFill>
              </a:rPr>
            </a:br>
            <a:r>
              <a:rPr lang="en-IE" i="0" noProof="0" dirty="0">
                <a:solidFill>
                  <a:schemeClr val="tx1"/>
                </a:solidFill>
              </a:rPr>
              <a:t>which is the </a:t>
            </a:r>
            <a:r>
              <a:rPr lang="en-IE" b="1" i="0" noProof="0" dirty="0"/>
              <a:t>unique identifier for persons </a:t>
            </a:r>
            <a:br>
              <a:rPr lang="en-IE" b="1" i="0" noProof="0" dirty="0"/>
            </a:br>
            <a:r>
              <a:rPr lang="en-IE" i="0" noProof="0" dirty="0">
                <a:solidFill>
                  <a:schemeClr val="tx1"/>
                </a:solidFill>
              </a:rPr>
              <a:t>(linked to their professional email address).</a:t>
            </a:r>
          </a:p>
          <a:p>
            <a:pPr marL="457200" indent="-457200">
              <a:spcBef>
                <a:spcPts val="3000"/>
              </a:spcBef>
              <a:spcAft>
                <a:spcPts val="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IE" i="0" noProof="0" dirty="0">
                <a:solidFill>
                  <a:schemeClr val="tx1"/>
                </a:solidFill>
              </a:rPr>
              <a:t>Each EU Login account is linked to one (or more) </a:t>
            </a:r>
            <a:r>
              <a:rPr lang="en-IE" b="1" i="0" noProof="0" dirty="0"/>
              <a:t>PIC number</a:t>
            </a:r>
            <a:r>
              <a:rPr lang="en-IE" i="0" noProof="0" dirty="0">
                <a:solidFill>
                  <a:schemeClr val="tx1"/>
                </a:solidFill>
              </a:rPr>
              <a:t>(s), </a:t>
            </a:r>
            <a:br>
              <a:rPr lang="en-IE" i="0" noProof="0" dirty="0">
                <a:solidFill>
                  <a:schemeClr val="tx1"/>
                </a:solidFill>
              </a:rPr>
            </a:br>
            <a:r>
              <a:rPr lang="en-IE" i="0" noProof="0" dirty="0">
                <a:solidFill>
                  <a:schemeClr val="tx1"/>
                </a:solidFill>
              </a:rPr>
              <a:t>which are the </a:t>
            </a:r>
            <a:r>
              <a:rPr lang="en-IE" b="1" i="0" noProof="0" dirty="0"/>
              <a:t>unique identifier for organisations</a:t>
            </a:r>
            <a:r>
              <a:rPr lang="en-IE" i="0" noProof="0" dirty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spcBef>
                <a:spcPts val="3000"/>
              </a:spcBef>
              <a:spcAft>
                <a:spcPts val="0"/>
              </a:spcAft>
              <a:buClr>
                <a:srgbClr val="0F5494"/>
              </a:buClr>
              <a:buFont typeface="+mj-lt"/>
              <a:buAutoNum type="arabicPeriod"/>
            </a:pPr>
            <a:r>
              <a:rPr lang="en-IE" i="0" noProof="0" dirty="0">
                <a:solidFill>
                  <a:schemeClr val="tx1"/>
                </a:solidFill>
              </a:rPr>
              <a:t>Each EU Login account is linked to all the </a:t>
            </a:r>
            <a:r>
              <a:rPr lang="en-IE" b="1" i="0" noProof="0" dirty="0">
                <a:solidFill>
                  <a:schemeClr val="tx1"/>
                </a:solidFill>
              </a:rPr>
              <a:t>roles</a:t>
            </a:r>
            <a:r>
              <a:rPr lang="en-IE" i="0" noProof="0" dirty="0">
                <a:solidFill>
                  <a:schemeClr val="tx1"/>
                </a:solidFill>
              </a:rPr>
              <a:t> that the user has in projects </a:t>
            </a:r>
            <a:br>
              <a:rPr lang="en-IE" i="0" noProof="0" dirty="0">
                <a:solidFill>
                  <a:schemeClr val="tx1"/>
                </a:solidFill>
              </a:rPr>
            </a:br>
            <a:r>
              <a:rPr lang="en-IE" i="0" noProof="0" dirty="0">
                <a:solidFill>
                  <a:schemeClr val="tx1"/>
                </a:solidFill>
              </a:rPr>
              <a:t>and/or organisations through IAM.</a:t>
            </a:r>
            <a:endParaRPr lang="en-IE" b="1" i="0" noProof="0" dirty="0"/>
          </a:p>
        </p:txBody>
      </p:sp>
      <p:grpSp>
        <p:nvGrpSpPr>
          <p:cNvPr id="2" name="Group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5929" y="5863897"/>
            <a:ext cx="532319" cy="617431"/>
            <a:chOff x="6815492" y="5223358"/>
            <a:chExt cx="532319" cy="617431"/>
          </a:xfrm>
        </p:grpSpPr>
        <p:grpSp>
          <p:nvGrpSpPr>
            <p:cNvPr id="62" name="Group 37"/>
            <p:cNvGrpSpPr>
              <a:grpSpLocks noChangeAspect="1"/>
            </p:cNvGrpSpPr>
            <p:nvPr/>
          </p:nvGrpSpPr>
          <p:grpSpPr bwMode="auto">
            <a:xfrm>
              <a:off x="6815492" y="5225474"/>
              <a:ext cx="532319" cy="615315"/>
              <a:chOff x="3198" y="1344"/>
              <a:chExt cx="453" cy="523"/>
            </a:xfrm>
            <a:effectLst/>
          </p:grpSpPr>
          <p:sp>
            <p:nvSpPr>
              <p:cNvPr id="65" name="AutoShape 38"/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LEAR</a:t>
                </a:r>
              </a:p>
            </p:txBody>
          </p:sp>
          <p:grpSp>
            <p:nvGrpSpPr>
              <p:cNvPr id="91" name="Group 39"/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92" name="AutoShape 40"/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3" name="Oval 41"/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6890108" y="5223358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algn="ctr">
                <a:lnSpc>
                  <a:spcPct val="80000"/>
                </a:lnSpc>
                <a:defRPr/>
              </a:pPr>
              <a:endParaRPr lang="en-IE" sz="1400" noProof="0" dirty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64" name="AutoShape 25"/>
            <p:cNvSpPr>
              <a:spLocks noChangeArrowheads="1"/>
            </p:cNvSpPr>
            <p:nvPr/>
          </p:nvSpPr>
          <p:spPr bwMode="auto">
            <a:xfrm rot="16200000">
              <a:off x="7050520" y="5193044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IE" sz="1800" noProof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6" name="Group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39746" y="5866013"/>
            <a:ext cx="532319" cy="615315"/>
            <a:chOff x="3198" y="1344"/>
            <a:chExt cx="453" cy="523"/>
          </a:xfrm>
        </p:grpSpPr>
        <p:sp>
          <p:nvSpPr>
            <p:cNvPr id="47" name="AutoShape 43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AccAd</a:t>
              </a:r>
            </a:p>
          </p:txBody>
        </p:sp>
        <p:grpSp>
          <p:nvGrpSpPr>
            <p:cNvPr id="48" name="Group 44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9" name="AutoShape 45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0" name="Oval 46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81" name="Group 8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2183563" y="5863072"/>
            <a:ext cx="532317" cy="618256"/>
            <a:chOff x="5380383" y="5801921"/>
            <a:chExt cx="560387" cy="650796"/>
          </a:xfrm>
          <a:effectLst/>
        </p:grpSpPr>
        <p:sp>
          <p:nvSpPr>
            <p:cNvPr id="82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algn="ctr">
                <a:lnSpc>
                  <a:spcPct val="170000"/>
                </a:lnSpc>
              </a:pPr>
              <a:r>
                <a:rPr lang="en-IE" sz="1100" noProof="0" dirty="0">
                  <a:solidFill>
                    <a:srgbClr val="000000"/>
                  </a:solidFill>
                  <a:latin typeface="Arial Black" pitchFamily="34" charset="0"/>
                </a:rPr>
                <a:t>LSIGN</a:t>
              </a:r>
            </a:p>
          </p:txBody>
        </p:sp>
        <p:grpSp>
          <p:nvGrpSpPr>
            <p:cNvPr id="83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84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5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86" name="Group 8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2827379" y="5863072"/>
            <a:ext cx="532317" cy="618256"/>
            <a:chOff x="5380383" y="5801921"/>
            <a:chExt cx="560387" cy="650796"/>
          </a:xfrm>
          <a:effectLst/>
        </p:grpSpPr>
        <p:sp>
          <p:nvSpPr>
            <p:cNvPr id="87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000000"/>
                  </a:solidFill>
                  <a:latin typeface="Arial Black" pitchFamily="34" charset="0"/>
                </a:rPr>
                <a:t>FSIGN</a:t>
              </a:r>
              <a:endParaRPr lang="en-IE" sz="1000" b="1" noProof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8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89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0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28" name="Group 18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25844" y="5864841"/>
            <a:ext cx="533824" cy="616487"/>
            <a:chOff x="2810" y="391"/>
            <a:chExt cx="453" cy="526"/>
          </a:xfrm>
        </p:grpSpPr>
        <p:sp>
          <p:nvSpPr>
            <p:cNvPr id="29" name="AutoShape 19"/>
            <p:cNvSpPr>
              <a:spLocks noChangeArrowheads="1"/>
            </p:cNvSpPr>
            <p:nvPr/>
          </p:nvSpPr>
          <p:spPr bwMode="auto">
            <a:xfrm rot="-5400000">
              <a:off x="2911" y="565"/>
              <a:ext cx="251" cy="453"/>
            </a:xfrm>
            <a:prstGeom prst="flowChartDelay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PCoCo</a:t>
              </a:r>
            </a:p>
          </p:txBody>
        </p:sp>
        <p:grpSp>
          <p:nvGrpSpPr>
            <p:cNvPr id="30" name="Group 187"/>
            <p:cNvGrpSpPr>
              <a:grpSpLocks/>
            </p:cNvGrpSpPr>
            <p:nvPr/>
          </p:nvGrpSpPr>
          <p:grpSpPr bwMode="auto">
            <a:xfrm>
              <a:off x="2879" y="391"/>
              <a:ext cx="318" cy="364"/>
              <a:chOff x="2879" y="391"/>
              <a:chExt cx="318" cy="364"/>
            </a:xfrm>
          </p:grpSpPr>
          <p:grpSp>
            <p:nvGrpSpPr>
              <p:cNvPr id="31" name="Group 21"/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1065" y="2023"/>
                <a:chExt cx="318" cy="364"/>
              </a:xfrm>
            </p:grpSpPr>
            <p:sp>
              <p:nvSpPr>
                <p:cNvPr id="34" name="AutoShape 22"/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35" name="Oval 23"/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t" anchorCtr="1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32" name="AutoShape 24"/>
              <p:cNvSpPr>
                <a:spLocks noChangeArrowheads="1"/>
              </p:cNvSpPr>
              <p:nvPr/>
            </p:nvSpPr>
            <p:spPr bwMode="auto">
              <a:xfrm>
                <a:off x="2880" y="391"/>
                <a:ext cx="314" cy="272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algn="ctr">
                  <a:lnSpc>
                    <a:spcPct val="80000"/>
                  </a:lnSpc>
                  <a:defRPr/>
                </a:pPr>
                <a:endParaRPr lang="en-IE" sz="1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33" name="AutoShape 25"/>
              <p:cNvSpPr>
                <a:spLocks noChangeArrowheads="1"/>
              </p:cNvSpPr>
              <p:nvPr/>
            </p:nvSpPr>
            <p:spPr bwMode="auto">
              <a:xfrm rot="-5400000">
                <a:off x="3016" y="366"/>
                <a:ext cx="46" cy="317"/>
              </a:xfrm>
              <a:prstGeom prst="moon">
                <a:avLst>
                  <a:gd name="adj" fmla="val 70588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36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92134" y="5866013"/>
            <a:ext cx="532319" cy="615315"/>
            <a:chOff x="3198" y="1344"/>
            <a:chExt cx="453" cy="523"/>
          </a:xfrm>
        </p:grpSpPr>
        <p:sp>
          <p:nvSpPr>
            <p:cNvPr id="37" name="AutoShape 5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CoCo</a:t>
              </a:r>
            </a:p>
          </p:txBody>
        </p:sp>
        <p:grpSp>
          <p:nvGrpSpPr>
            <p:cNvPr id="38" name="Group 6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39" name="AutoShape 7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" name="Oval 8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61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56919" y="5866013"/>
            <a:ext cx="532317" cy="615315"/>
            <a:chOff x="3198" y="1344"/>
            <a:chExt cx="453" cy="523"/>
          </a:xfrm>
        </p:grpSpPr>
        <p:sp>
          <p:nvSpPr>
            <p:cNvPr id="94" name="AutoShape 9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PaCo</a:t>
              </a:r>
            </a:p>
          </p:txBody>
        </p:sp>
        <p:grpSp>
          <p:nvGrpSpPr>
            <p:cNvPr id="95" name="Group 10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96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97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56" name="Group 1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21702" y="5866013"/>
            <a:ext cx="532319" cy="615315"/>
            <a:chOff x="3198" y="1344"/>
            <a:chExt cx="453" cy="523"/>
          </a:xfrm>
        </p:grpSpPr>
        <p:sp>
          <p:nvSpPr>
            <p:cNvPr id="57" name="AutoShape 187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TaMa</a:t>
              </a:r>
            </a:p>
          </p:txBody>
        </p:sp>
        <p:grpSp>
          <p:nvGrpSpPr>
            <p:cNvPr id="58" name="Group 188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59" name="AutoShape 189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0" name="Oval 190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1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66" name="Group 2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86487" y="5866013"/>
            <a:ext cx="532319" cy="615315"/>
            <a:chOff x="3198" y="1344"/>
            <a:chExt cx="453" cy="523"/>
          </a:xfrm>
        </p:grpSpPr>
        <p:sp>
          <p:nvSpPr>
            <p:cNvPr id="67" name="AutoShape 202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TeMe</a:t>
              </a:r>
            </a:p>
          </p:txBody>
        </p:sp>
        <p:grpSp>
          <p:nvGrpSpPr>
            <p:cNvPr id="68" name="Group 203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69" name="AutoShape 204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0" name="Oval 205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71" name="Group 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051272" y="5863072"/>
            <a:ext cx="532317" cy="618256"/>
            <a:chOff x="5380383" y="5801921"/>
            <a:chExt cx="560387" cy="650796"/>
          </a:xfrm>
          <a:effectLst/>
        </p:grpSpPr>
        <p:sp>
          <p:nvSpPr>
            <p:cNvPr id="72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DB0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</a:rPr>
                <a:t>PLSIGN</a:t>
              </a:r>
              <a:endParaRPr lang="en-IE" sz="8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3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74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5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76" name="Group 7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716052" y="5863072"/>
            <a:ext cx="532317" cy="618256"/>
            <a:chOff x="5380383" y="5801921"/>
            <a:chExt cx="560387" cy="650796"/>
          </a:xfrm>
          <a:effectLst/>
        </p:grpSpPr>
        <p:sp>
          <p:nvSpPr>
            <p:cNvPr id="77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PFSIGN</a:t>
              </a:r>
              <a:endParaRPr lang="en-IE" sz="10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8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79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0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6BDFBC6-8C66-117F-5AB0-B03CF7A37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16280" y="5866013"/>
            <a:ext cx="532319" cy="615315"/>
            <a:chOff x="3198" y="1344"/>
            <a:chExt cx="453" cy="523"/>
          </a:xfrm>
          <a:effectLst/>
        </p:grpSpPr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3161270D-B196-6574-09C5-B9590E291D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PAuCo</a:t>
              </a: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DD37E8D2-1DF3-B0C7-CE9F-0A90715C93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7" name="AutoShape 7">
                <a:extLst>
                  <a:ext uri="{FF2B5EF4-FFF2-40B4-BE49-F238E27FC236}">
                    <a16:creationId xmlns:a16="http://schemas.microsoft.com/office/drawing/2014/main" id="{337217C1-D842-74D3-EDD6-6F83C8B98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id="{3897FA81-7853-6748-D6BD-171E64FB2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9" name="Group 186">
            <a:extLst>
              <a:ext uri="{FF2B5EF4-FFF2-40B4-BE49-F238E27FC236}">
                <a16:creationId xmlns:a16="http://schemas.microsoft.com/office/drawing/2014/main" id="{EAF1E46D-0691-6631-5889-450A24D54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56982" y="5866013"/>
            <a:ext cx="532319" cy="615315"/>
            <a:chOff x="3198" y="1344"/>
            <a:chExt cx="453" cy="523"/>
          </a:xfrm>
          <a:effectLst/>
        </p:grpSpPr>
        <p:sp>
          <p:nvSpPr>
            <p:cNvPr id="10" name="AutoShape 187">
              <a:extLst>
                <a:ext uri="{FF2B5EF4-FFF2-40B4-BE49-F238E27FC236}">
                  <a16:creationId xmlns:a16="http://schemas.microsoft.com/office/drawing/2014/main" id="{FD9455C7-C1F2-D407-6287-687B68F8D5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AuCo</a:t>
              </a:r>
            </a:p>
          </p:txBody>
        </p:sp>
        <p:grpSp>
          <p:nvGrpSpPr>
            <p:cNvPr id="11" name="Group 188">
              <a:extLst>
                <a:ext uri="{FF2B5EF4-FFF2-40B4-BE49-F238E27FC236}">
                  <a16:creationId xmlns:a16="http://schemas.microsoft.com/office/drawing/2014/main" id="{1044B172-D2F9-78F6-1CB6-03AD6046D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12" name="AutoShape 189">
                <a:extLst>
                  <a:ext uri="{FF2B5EF4-FFF2-40B4-BE49-F238E27FC236}">
                    <a16:creationId xmlns:a16="http://schemas.microsoft.com/office/drawing/2014/main" id="{AC3B40E5-6AAF-ECED-B7C0-393A213C0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3" name="Oval 190">
                <a:extLst>
                  <a:ext uri="{FF2B5EF4-FFF2-40B4-BE49-F238E27FC236}">
                    <a16:creationId xmlns:a16="http://schemas.microsoft.com/office/drawing/2014/main" id="{201DC0F5-C36B-E3AB-342F-F60E5CFB6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1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125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A8B7F4A-7715-845E-C489-605462538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84E001-78D6-4414-BBE9-6E59A1773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1. EU Login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6071FAD-0E8B-4F53-B646-A2DE33C729E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Creating your personal account</a:t>
            </a:r>
          </a:p>
        </p:txBody>
      </p:sp>
    </p:spTree>
    <p:extLst>
      <p:ext uri="{BB962C8B-B14F-4D97-AF65-F5344CB8AC3E}">
        <p14:creationId xmlns:p14="http://schemas.microsoft.com/office/powerpoint/2010/main" val="340032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4D00-F59A-4750-A2A1-4F1A6C60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Create a new EU Login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A4839-3B4A-48DF-98DB-10E9D07B2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noProof="0" dirty="0"/>
              <a:t>Click on the "Register" button</a:t>
            </a:r>
          </a:p>
          <a:p>
            <a:r>
              <a:rPr lang="en-IE" noProof="0" dirty="0"/>
              <a:t>Enter your name &amp; (professional) e-mail address</a:t>
            </a:r>
          </a:p>
          <a:p>
            <a:r>
              <a:rPr lang="en-IE" noProof="0" dirty="0"/>
              <a:t>Click on the link you receive via e-mail</a:t>
            </a:r>
          </a:p>
          <a:p>
            <a:pPr>
              <a:spcAft>
                <a:spcPts val="4800"/>
              </a:spcAft>
            </a:pPr>
            <a:r>
              <a:rPr lang="en-IE" noProof="0" dirty="0"/>
              <a:t>Set up your password</a:t>
            </a:r>
          </a:p>
          <a:p>
            <a:pPr marL="0" indent="0">
              <a:buNone/>
            </a:pPr>
            <a:r>
              <a:rPr lang="en-IE" b="1" noProof="0" dirty="0"/>
              <a:t>Single sign-on: 1 EU Login account = 1 e-mail address = 1 person</a:t>
            </a:r>
          </a:p>
          <a:p>
            <a:pPr marL="0" indent="0">
              <a:buNone/>
              <a:tabLst>
                <a:tab pos="2243138" algn="l"/>
              </a:tabLst>
            </a:pPr>
            <a:r>
              <a:rPr lang="en-IE" b="1" noProof="0" dirty="0">
                <a:solidFill>
                  <a:schemeClr val="accent4">
                    <a:lumMod val="75000"/>
                  </a:schemeClr>
                </a:solidFill>
              </a:rPr>
              <a:t>DO NOT SHARE YOUR EU LOGIN CREDENTIALS!</a:t>
            </a:r>
          </a:p>
        </p:txBody>
      </p:sp>
    </p:spTree>
    <p:extLst>
      <p:ext uri="{BB962C8B-B14F-4D97-AF65-F5344CB8AC3E}">
        <p14:creationId xmlns:p14="http://schemas.microsoft.com/office/powerpoint/2010/main" val="312258514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434FE4F-5C96-CC37-FC59-03C4EE2A545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When logged in in the F&amp;T Portal</a:t>
            </a:r>
          </a:p>
        </p:txBody>
      </p:sp>
      <p:pic>
        <p:nvPicPr>
          <p:cNvPr id="4" name="Picture 3" descr="Home page of the F&amp;T Portal">
            <a:extLst>
              <a:ext uri="{FF2B5EF4-FFF2-40B4-BE49-F238E27FC236}">
                <a16:creationId xmlns:a16="http://schemas.microsoft.com/office/drawing/2014/main" id="{89EB1BEA-9824-2035-F5DB-2F9B6C0117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4" y="980388"/>
            <a:ext cx="1803954" cy="5328932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E" noProof="0" dirty="0"/>
          </a:p>
        </p:txBody>
      </p:sp>
      <p:cxnSp>
        <p:nvCxnSpPr>
          <p:cNvPr id="8" name="Auto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" idx="1"/>
            <a:endCxn id="6" idx="3"/>
          </p:cNvCxnSpPr>
          <p:nvPr/>
        </p:nvCxnSpPr>
        <p:spPr bwMode="auto">
          <a:xfrm flipH="1">
            <a:off x="1847528" y="3632270"/>
            <a:ext cx="1368152" cy="12584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" name="Content Placeholder 1"/>
          <p:cNvSpPr>
            <a:spLocks/>
          </p:cNvSpPr>
          <p:nvPr/>
        </p:nvSpPr>
        <p:spPr bwMode="auto">
          <a:xfrm>
            <a:off x="3215680" y="3293716"/>
            <a:ext cx="2736304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Personalised access </a:t>
            </a:r>
            <a:br>
              <a:rPr lang="en-IE" sz="2000" b="1" noProof="0" dirty="0">
                <a:solidFill>
                  <a:srgbClr val="000000"/>
                </a:solidFill>
                <a:latin typeface="+mn-lt"/>
              </a:rPr>
            </a:b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to the IT tools</a:t>
            </a:r>
          </a:p>
        </p:txBody>
      </p:sp>
      <p:sp>
        <p:nvSpPr>
          <p:cNvPr id="9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4979" y="46182"/>
            <a:ext cx="1509417" cy="471054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E" noProof="0" dirty="0"/>
          </a:p>
        </p:txBody>
      </p:sp>
      <p:cxnSp>
        <p:nvCxnSpPr>
          <p:cNvPr id="11" name="Auto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0" idx="0"/>
            <a:endCxn id="9" idx="1"/>
          </p:cNvCxnSpPr>
          <p:nvPr/>
        </p:nvCxnSpPr>
        <p:spPr bwMode="auto">
          <a:xfrm flipV="1">
            <a:off x="8707558" y="281709"/>
            <a:ext cx="1387421" cy="1347091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0" name="Content Placeholder 1"/>
          <p:cNvSpPr>
            <a:spLocks/>
          </p:cNvSpPr>
          <p:nvPr/>
        </p:nvSpPr>
        <p:spPr bwMode="auto">
          <a:xfrm>
            <a:off x="7320136" y="1628800"/>
            <a:ext cx="2774843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Personalised access </a:t>
            </a:r>
            <a:br>
              <a:rPr lang="en-IE" sz="2000" b="1" noProof="0" dirty="0">
                <a:solidFill>
                  <a:srgbClr val="000000"/>
                </a:solidFill>
                <a:latin typeface="+mn-lt"/>
              </a:rPr>
            </a:b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to the user account</a:t>
            </a:r>
          </a:p>
        </p:txBody>
      </p:sp>
    </p:spTree>
    <p:extLst>
      <p:ext uri="{BB962C8B-B14F-4D97-AF65-F5344CB8AC3E}">
        <p14:creationId xmlns:p14="http://schemas.microsoft.com/office/powerpoint/2010/main" val="65151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93DE5CF-19B0-51EC-4E51-3C42860E33E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Manage your EU Login account</a:t>
            </a:r>
          </a:p>
        </p:txBody>
      </p:sp>
      <p:pic>
        <p:nvPicPr>
          <p:cNvPr id="10" name="Picture 9" descr="&quot;My account&quot; dropdown menu">
            <a:extLst>
              <a:ext uri="{FF2B5EF4-FFF2-40B4-BE49-F238E27FC236}">
                <a16:creationId xmlns:a16="http://schemas.microsoft.com/office/drawing/2014/main" id="{434520D1-FDF4-184D-187E-E5E98F4B63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6715" y="2265841"/>
            <a:ext cx="1653096" cy="30130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4" name="AutoShape 15">
            <a:extLst>
              <a:ext uri="{FF2B5EF4-FFF2-40B4-BE49-F238E27FC236}">
                <a16:creationId xmlns:a16="http://schemas.microsoft.com/office/drawing/2014/main" id="{7F6F8E82-50B9-ADCE-B7B3-F4DF967FE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2" idx="3"/>
            <a:endCxn id="3" idx="1"/>
          </p:cNvCxnSpPr>
          <p:nvPr/>
        </p:nvCxnSpPr>
        <p:spPr bwMode="auto">
          <a:xfrm>
            <a:off x="8178213" y="2416492"/>
            <a:ext cx="1848502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A37C3D-3141-A5CD-3ACD-0FBE45F22E6F}"/>
              </a:ext>
            </a:extLst>
          </p:cNvPr>
          <p:cNvSpPr>
            <a:spLocks/>
          </p:cNvSpPr>
          <p:nvPr/>
        </p:nvSpPr>
        <p:spPr bwMode="auto">
          <a:xfrm>
            <a:off x="4145765" y="2224131"/>
            <a:ext cx="4032448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Manage your EU Login account</a:t>
            </a:r>
          </a:p>
        </p:txBody>
      </p:sp>
    </p:spTree>
    <p:extLst>
      <p:ext uri="{BB962C8B-B14F-4D97-AF65-F5344CB8AC3E}">
        <p14:creationId xmlns:p14="http://schemas.microsoft.com/office/powerpoint/2010/main" val="286173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454AE-D90B-D198-8B24-FAC8FB1F998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EU Login main screen</a:t>
            </a:r>
          </a:p>
        </p:txBody>
      </p:sp>
      <p:pic>
        <p:nvPicPr>
          <p:cNvPr id="10" name="Picture 9" descr="EU Login main screen (after login)">
            <a:extLst>
              <a:ext uri="{FF2B5EF4-FFF2-40B4-BE49-F238E27FC236}">
                <a16:creationId xmlns:a16="http://schemas.microsoft.com/office/drawing/2014/main" id="{500F7D21-1BB1-F29D-BE7E-526AB6133A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4673"/>
            <a:ext cx="12192000" cy="6867346"/>
          </a:xfrm>
          <a:prstGeom prst="rect">
            <a:avLst/>
          </a:prstGeom>
        </p:spPr>
      </p:pic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4392" y="620688"/>
            <a:ext cx="324000" cy="288000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E" noProof="0" dirty="0"/>
          </a:p>
        </p:txBody>
      </p:sp>
      <p:cxnSp>
        <p:nvCxnSpPr>
          <p:cNvPr id="5" name="Auto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4" idx="0"/>
            <a:endCxn id="6" idx="2"/>
          </p:cNvCxnSpPr>
          <p:nvPr/>
        </p:nvCxnSpPr>
        <p:spPr bwMode="auto">
          <a:xfrm flipV="1">
            <a:off x="9786392" y="908688"/>
            <a:ext cx="0" cy="4032448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4" name="Content Placeholder 1"/>
          <p:cNvSpPr>
            <a:spLocks/>
          </p:cNvSpPr>
          <p:nvPr/>
        </p:nvSpPr>
        <p:spPr bwMode="auto">
          <a:xfrm>
            <a:off x="8184232" y="4941136"/>
            <a:ext cx="3204320" cy="969496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Click on the gear icon </a:t>
            </a:r>
            <a:br>
              <a:rPr lang="en-IE" sz="2000" b="1" noProof="0" dirty="0">
                <a:solidFill>
                  <a:srgbClr val="000000"/>
                </a:solidFill>
                <a:latin typeface="+mn-lt"/>
              </a:rPr>
            </a:b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if you want to change your EU Login password</a:t>
            </a:r>
          </a:p>
        </p:txBody>
      </p:sp>
    </p:spTree>
    <p:extLst>
      <p:ext uri="{BB962C8B-B14F-4D97-AF65-F5344CB8AC3E}">
        <p14:creationId xmlns:p14="http://schemas.microsoft.com/office/powerpoint/2010/main" val="295691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1AD7-D461-363B-06DC-A07CF5012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Enable 2-factor authentication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B9C1-A776-EDB0-213F-DBED5C2FA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800"/>
            <a:ext cx="10515600" cy="1583474"/>
          </a:xfrm>
        </p:spPr>
        <p:txBody>
          <a:bodyPr>
            <a:spAutoFit/>
          </a:bodyPr>
          <a:lstStyle/>
          <a:p>
            <a:pPr>
              <a:spcBef>
                <a:spcPts val="1800"/>
              </a:spcBef>
            </a:pPr>
            <a:r>
              <a:rPr lang="en-IE" noProof="0" dirty="0"/>
              <a:t>2FA is the use of a physical device to confirm an online connexion attempt: </a:t>
            </a:r>
          </a:p>
          <a:p>
            <a:pPr>
              <a:spcBef>
                <a:spcPts val="1800"/>
              </a:spcBef>
            </a:pPr>
            <a:r>
              <a:rPr lang="en-IE" noProof="0" dirty="0">
                <a:solidFill>
                  <a:schemeClr val="accent4">
                    <a:lumMod val="75000"/>
                  </a:schemeClr>
                </a:solidFill>
              </a:rPr>
              <a:t>Two factors = something that you know (password) + something that you own (a device)</a:t>
            </a:r>
          </a:p>
          <a:p>
            <a:pPr>
              <a:spcBef>
                <a:spcPts val="1800"/>
              </a:spcBef>
            </a:pPr>
            <a:r>
              <a:rPr lang="en-IE" noProof="0" dirty="0"/>
              <a:t>Using a combination of username &amp; password is no longer secure enough!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CA5AB-F30B-1A7F-2846-60DFD98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3000"/>
                    </a14:imgEffect>
                    <a14:imgEffect>
                      <a14:brightnessContrast bright="-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206" y="3429472"/>
            <a:ext cx="1440000" cy="1439057"/>
          </a:xfrm>
          <a:prstGeom prst="rect">
            <a:avLst/>
          </a:prstGeom>
        </p:spPr>
      </p:pic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AE3091D9-8933-E4F6-8A00-E33259CCED89}"/>
              </a:ext>
            </a:extLst>
          </p:cNvPr>
          <p:cNvSpPr txBox="1">
            <a:spLocks/>
          </p:cNvSpPr>
          <p:nvPr/>
        </p:nvSpPr>
        <p:spPr>
          <a:xfrm>
            <a:off x="2495600" y="3687335"/>
            <a:ext cx="347795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noProof="0" dirty="0"/>
              <a:t>Mobile device </a:t>
            </a:r>
            <a:br>
              <a:rPr lang="en-IE" noProof="0" dirty="0"/>
            </a:br>
            <a:r>
              <a:rPr lang="en-IE" noProof="0" dirty="0"/>
              <a:t>(smartphone, tablet) </a:t>
            </a:r>
            <a:br>
              <a:rPr lang="en-IE" noProof="0" dirty="0"/>
            </a:br>
            <a:r>
              <a:rPr lang="en-IE" noProof="0" dirty="0"/>
              <a:t>with EU Login app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5A6526-B580-EFF2-B8ED-E5D36B4DA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206" y="5026817"/>
            <a:ext cx="1440000" cy="144000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1AF55A50-5B41-B9AC-A381-32D6CCBEA52B}"/>
              </a:ext>
            </a:extLst>
          </p:cNvPr>
          <p:cNvSpPr txBox="1">
            <a:spLocks/>
          </p:cNvSpPr>
          <p:nvPr/>
        </p:nvSpPr>
        <p:spPr>
          <a:xfrm>
            <a:off x="2495600" y="5285152"/>
            <a:ext cx="347795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noProof="0" dirty="0"/>
              <a:t>eID – national ID card providing digital identification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B91213-3B0D-A748-8612-2AD480F1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5235" y="3429000"/>
            <a:ext cx="1440000" cy="1440000"/>
          </a:xfrm>
          <a:prstGeom prst="rect">
            <a:avLst/>
          </a:prstGeom>
        </p:spPr>
      </p:pic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0E2EC92E-9148-2CB3-74D0-168F09A55B4C}"/>
              </a:ext>
            </a:extLst>
          </p:cNvPr>
          <p:cNvSpPr txBox="1">
            <a:spLocks/>
          </p:cNvSpPr>
          <p:nvPr/>
        </p:nvSpPr>
        <p:spPr>
          <a:xfrm>
            <a:off x="7972627" y="3825835"/>
            <a:ext cx="347795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noProof="0" dirty="0"/>
              <a:t>Special USB security key or trusted platform (TPM)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85E94D-B95D-3736-B0AE-8EEABE6C3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5235" y="5026818"/>
            <a:ext cx="1440000" cy="1439999"/>
          </a:xfrm>
          <a:prstGeom prst="rect">
            <a:avLst/>
          </a:prstGeom>
        </p:spPr>
      </p:pic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EFA210E2-1127-CDA3-CC3E-69244F6C68BE}"/>
              </a:ext>
            </a:extLst>
          </p:cNvPr>
          <p:cNvSpPr txBox="1">
            <a:spLocks/>
          </p:cNvSpPr>
          <p:nvPr/>
        </p:nvSpPr>
        <p:spPr>
          <a:xfrm>
            <a:off x="7972627" y="5285152"/>
            <a:ext cx="347795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noProof="0" dirty="0"/>
              <a:t>Passkey </a:t>
            </a:r>
            <a:br>
              <a:rPr lang="en-IE" noProof="0" dirty="0"/>
            </a:br>
            <a:r>
              <a:rPr lang="en-IE" noProof="0" dirty="0"/>
              <a:t>on your mobile device </a:t>
            </a:r>
            <a:br>
              <a:rPr lang="en-IE" noProof="0" dirty="0"/>
            </a:br>
            <a:r>
              <a:rPr lang="en-IE" noProof="0" dirty="0"/>
              <a:t>or computer</a:t>
            </a:r>
          </a:p>
        </p:txBody>
      </p:sp>
    </p:spTree>
    <p:extLst>
      <p:ext uri="{BB962C8B-B14F-4D97-AF65-F5344CB8AC3E}">
        <p14:creationId xmlns:p14="http://schemas.microsoft.com/office/powerpoint/2010/main" val="756336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23E8B-E5F1-7E04-413D-B7C0D1E85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8110E27-E6AB-5302-C5B4-4E1F89C7A18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Enable 2FA: Security Settings</a:t>
            </a:r>
          </a:p>
        </p:txBody>
      </p:sp>
      <p:pic>
        <p:nvPicPr>
          <p:cNvPr id="10" name="Picture 9" descr="&quot;My account&quot; dropdown menu">
            <a:extLst>
              <a:ext uri="{FF2B5EF4-FFF2-40B4-BE49-F238E27FC236}">
                <a16:creationId xmlns:a16="http://schemas.microsoft.com/office/drawing/2014/main" id="{CFA3A661-1288-EB61-3D9B-445F1AFAE1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B788C0E0-0BFA-E2BB-86BB-E5C6E29EE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6715" y="1643669"/>
            <a:ext cx="1653096" cy="30130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4" name="AutoShape 15">
            <a:extLst>
              <a:ext uri="{FF2B5EF4-FFF2-40B4-BE49-F238E27FC236}">
                <a16:creationId xmlns:a16="http://schemas.microsoft.com/office/drawing/2014/main" id="{EBBF6F36-A9DE-58B5-0DCD-BF0D44033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2" idx="3"/>
            <a:endCxn id="3" idx="1"/>
          </p:cNvCxnSpPr>
          <p:nvPr/>
        </p:nvCxnSpPr>
        <p:spPr bwMode="auto">
          <a:xfrm>
            <a:off x="8178213" y="1794320"/>
            <a:ext cx="1848502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036F32-A0AE-59D9-B1B2-8C37EF1C5DCA}"/>
              </a:ext>
            </a:extLst>
          </p:cNvPr>
          <p:cNvSpPr>
            <a:spLocks/>
          </p:cNvSpPr>
          <p:nvPr/>
        </p:nvSpPr>
        <p:spPr bwMode="auto">
          <a:xfrm>
            <a:off x="3704734" y="1601959"/>
            <a:ext cx="4473479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75000"/>
              </a:spcBef>
              <a:buClr>
                <a:srgbClr val="000000"/>
              </a:buClr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Enable 2FA via "Security Settings"</a:t>
            </a:r>
          </a:p>
        </p:txBody>
      </p:sp>
    </p:spTree>
    <p:extLst>
      <p:ext uri="{BB962C8B-B14F-4D97-AF65-F5344CB8AC3E}">
        <p14:creationId xmlns:p14="http://schemas.microsoft.com/office/powerpoint/2010/main" val="368251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A248-F458-8D57-753B-0504AC4EA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Enable 2FA: the process in a nutshell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33D91-6DEB-5430-39B3-E8F86F705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8578"/>
          </a:xfrm>
        </p:spPr>
        <p:txBody>
          <a:bodyPr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Add the second factor used for authentication (a device, etc.)</a:t>
            </a:r>
          </a:p>
          <a:p>
            <a:pPr marL="342900" indent="-342900">
              <a:lnSpc>
                <a:spcPct val="10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Set up the 3 security questions</a:t>
            </a:r>
          </a:p>
          <a:p>
            <a:pPr marL="342900" indent="-342900">
              <a:lnSpc>
                <a:spcPct val="10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You're set!</a:t>
            </a:r>
          </a:p>
          <a:p>
            <a:pPr marL="342900" indent="-342900">
              <a:lnSpc>
                <a:spcPct val="10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endParaRPr lang="en-IE" noProof="0" dirty="0"/>
          </a:p>
          <a:p>
            <a:pPr marL="342900" indent="-342900">
              <a:lnSpc>
                <a:spcPct val="10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Next time you log in, select your preferred 2FA method in the EU Login dropdown menu</a:t>
            </a:r>
          </a:p>
        </p:txBody>
      </p:sp>
    </p:spTree>
    <p:extLst>
      <p:ext uri="{BB962C8B-B14F-4D97-AF65-F5344CB8AC3E}">
        <p14:creationId xmlns:p14="http://schemas.microsoft.com/office/powerpoint/2010/main" val="2784353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A2DB-4B78-570E-EA42-19862BAD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Login using 2FA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4C8F2-E802-48D5-B61E-18A31FAE1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noProof="0" dirty="0"/>
          </a:p>
        </p:txBody>
      </p:sp>
      <p:pic>
        <p:nvPicPr>
          <p:cNvPr id="5" name="Picture 4" descr="2FA dropdown menu on the EU Login connexion screen">
            <a:extLst>
              <a:ext uri="{FF2B5EF4-FFF2-40B4-BE49-F238E27FC236}">
                <a16:creationId xmlns:a16="http://schemas.microsoft.com/office/drawing/2014/main" id="{6F18BDA4-2C52-4A87-2F81-CE806930A8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3804"/>
            <a:ext cx="12192001" cy="68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6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A53C-44FD-7563-8F9C-AA2185AFA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More info about 2FA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2870A-CEB3-5C85-29F1-ACB5C482C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34997"/>
          </a:xfrm>
        </p:spPr>
        <p:txBody>
          <a:bodyPr>
            <a:spAutoFit/>
          </a:bodyPr>
          <a:lstStyle/>
          <a:p>
            <a:pPr marL="342900" indent="-342900">
              <a:spcBef>
                <a:spcPts val="3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IE" sz="2400" noProof="0" dirty="0"/>
              <a:t>The video tutorials: </a:t>
            </a:r>
            <a:br>
              <a:rPr lang="en-IE" sz="2400" noProof="0" dirty="0"/>
            </a:br>
            <a:r>
              <a:rPr lang="en-IE" sz="1600" noProof="0" dirty="0">
                <a:hlinkClick r:id="rId2"/>
              </a:rPr>
              <a:t>https://ec.europa.eu/info/funding-tenders/opportunities/portal/screen/support/videos/support</a:t>
            </a:r>
            <a:endParaRPr lang="en-IE" sz="1800" noProof="0" dirty="0"/>
          </a:p>
          <a:p>
            <a:pPr marL="342900" indent="-342900">
              <a:spcBef>
                <a:spcPts val="3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IE" sz="2400" noProof="0" dirty="0"/>
              <a:t>The IT How To wiki: </a:t>
            </a:r>
            <a:br>
              <a:rPr lang="en-IE" noProof="0" dirty="0"/>
            </a:br>
            <a:r>
              <a:rPr lang="en-IE" sz="1600" noProof="0" dirty="0">
                <a:hlinkClick r:id="rId3"/>
              </a:rPr>
              <a:t>https://webgate.ec.europa.eu/funding-tenders-opportunities/x/LQKI</a:t>
            </a:r>
            <a:endParaRPr lang="en-IE" sz="1600" noProof="0" dirty="0"/>
          </a:p>
          <a:p>
            <a:pPr marL="342900" indent="-342900">
              <a:spcBef>
                <a:spcPts val="3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IE" sz="2400" noProof="0" dirty="0"/>
              <a:t>The helpdesk:</a:t>
            </a:r>
            <a:br>
              <a:rPr lang="en-IE" sz="2400" noProof="0" dirty="0"/>
            </a:br>
            <a:r>
              <a:rPr lang="en-IE" sz="1600" noProof="0" dirty="0">
                <a:hlinkClick r:id="rId4"/>
              </a:rPr>
              <a:t>https://ec.europa.eu/info/funding-tenders/opportunities/portal/screen/support/helpdesks/contact-form</a:t>
            </a:r>
            <a:endParaRPr lang="en-IE" sz="1800" noProof="0" dirty="0">
              <a:hlinkClick r:id="rId4"/>
            </a:endParaRPr>
          </a:p>
          <a:p>
            <a:pPr marL="342900" indent="-342900">
              <a:spcBef>
                <a:spcPts val="3600"/>
              </a:spcBef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IE" sz="2400" noProof="0" dirty="0"/>
              <a:t>The webinars: </a:t>
            </a:r>
            <a:br>
              <a:rPr lang="en-IE" noProof="0" dirty="0"/>
            </a:br>
            <a:r>
              <a:rPr lang="en-IE" sz="1600" noProof="0" dirty="0">
                <a:hlinkClick r:id="rId5"/>
              </a:rPr>
              <a:t>https://ec.europa.eu/research/participants/docs/h2020-funding-guide/other/event260513.htm</a:t>
            </a:r>
            <a:br>
              <a:rPr lang="en-IE" sz="1600" noProof="0" dirty="0"/>
            </a:br>
            <a:r>
              <a:rPr lang="en-IE" sz="1600" noProof="0" dirty="0">
                <a:hlinkClick r:id="rId6"/>
              </a:rPr>
              <a:t>https://ec.europa.eu/research/participants/docs/h2020-funding-guide/other/event251203.htm</a:t>
            </a:r>
            <a:br>
              <a:rPr lang="en-IE" sz="1600" noProof="0" dirty="0"/>
            </a:br>
            <a:r>
              <a:rPr lang="en-IE" sz="1600" noProof="0" dirty="0">
                <a:hlinkClick r:id="rId7"/>
              </a:rPr>
              <a:t>https://ec.europa.eu/research/participants/docs/h2020-funding-guide/other/event250429.htm</a:t>
            </a:r>
            <a:endParaRPr lang="en-IE" noProof="0" dirty="0"/>
          </a:p>
        </p:txBody>
      </p:sp>
    </p:spTree>
    <p:extLst>
      <p:ext uri="{BB962C8B-B14F-4D97-AF65-F5344CB8AC3E}">
        <p14:creationId xmlns:p14="http://schemas.microsoft.com/office/powerpoint/2010/main" val="3504966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8185C6E-268F-18E0-3EFB-15302D5C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B0577E-6D85-4466-B61B-9CCC9A81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2. Participant register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9D81AB2-708F-44CD-9044-487F9F9DA8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Participant Identification Code (PIC)</a:t>
            </a:r>
          </a:p>
        </p:txBody>
      </p:sp>
    </p:spTree>
    <p:extLst>
      <p:ext uri="{BB962C8B-B14F-4D97-AF65-F5344CB8AC3E}">
        <p14:creationId xmlns:p14="http://schemas.microsoft.com/office/powerpoint/2010/main" val="237717173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87A68D-E249-667B-5EA1-56D227B91CB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How to access the Participant Register</a:t>
            </a:r>
          </a:p>
        </p:txBody>
      </p:sp>
      <p:pic>
        <p:nvPicPr>
          <p:cNvPr id="3" name="Picture 2" descr="The Participant Register can be accessed via &quot;Funding&quot; then &quot;Participant Register&quot;">
            <a:extLst>
              <a:ext uri="{FF2B5EF4-FFF2-40B4-BE49-F238E27FC236}">
                <a16:creationId xmlns:a16="http://schemas.microsoft.com/office/drawing/2014/main" id="{92A23560-263F-B3D2-0D34-7DB7B1CCF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46"/>
            <a:ext cx="12192000" cy="659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77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70F8E80-68CA-682B-23B5-8DAB54499B4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Participant Register</a:t>
            </a:r>
          </a:p>
        </p:txBody>
      </p:sp>
      <p:pic>
        <p:nvPicPr>
          <p:cNvPr id="7" name="Picture 6" descr="&quot;Participant Register&quot; main page">
            <a:extLst>
              <a:ext uri="{FF2B5EF4-FFF2-40B4-BE49-F238E27FC236}">
                <a16:creationId xmlns:a16="http://schemas.microsoft.com/office/drawing/2014/main" id="{1E02DF56-8F5F-6356-0209-C8C6C8EF5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46"/>
            <a:ext cx="12192000" cy="6592107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11BD546B-FB14-CC9B-6844-196794FE1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962" y="3467472"/>
            <a:ext cx="1904319" cy="39439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4176E5D2-41DB-9AEA-C614-F6A972FFA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5" idx="1"/>
            <a:endCxn id="4" idx="3"/>
          </p:cNvCxnSpPr>
          <p:nvPr/>
        </p:nvCxnSpPr>
        <p:spPr bwMode="auto">
          <a:xfrm flipH="1">
            <a:off x="3833281" y="3659833"/>
            <a:ext cx="1988010" cy="4838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99DFE8B-819A-1317-85A5-BE303561FAC8}"/>
              </a:ext>
            </a:extLst>
          </p:cNvPr>
          <p:cNvSpPr>
            <a:spLocks/>
          </p:cNvSpPr>
          <p:nvPr/>
        </p:nvSpPr>
        <p:spPr bwMode="auto">
          <a:xfrm>
            <a:off x="5821291" y="3467472"/>
            <a:ext cx="5112568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your organisation is already registered</a:t>
            </a:r>
            <a:endParaRPr kumimoji="0" lang="en-IE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F9F392C8-8BA8-7284-B493-B543239A9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962" y="4776899"/>
            <a:ext cx="1756538" cy="39439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15" name="AutoShape 15">
            <a:extLst>
              <a:ext uri="{FF2B5EF4-FFF2-40B4-BE49-F238E27FC236}">
                <a16:creationId xmlns:a16="http://schemas.microsoft.com/office/drawing/2014/main" id="{7EBBBCFD-EFA3-D939-3C90-2ACF493FB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4" idx="1"/>
            <a:endCxn id="13" idx="3"/>
          </p:cNvCxnSpPr>
          <p:nvPr/>
        </p:nvCxnSpPr>
        <p:spPr bwMode="auto">
          <a:xfrm flipH="1">
            <a:off x="3685500" y="4974097"/>
            <a:ext cx="3100530" cy="1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9C09A8AD-E1FA-FEEF-69F2-3890525D9A9D}"/>
              </a:ext>
            </a:extLst>
          </p:cNvPr>
          <p:cNvSpPr>
            <a:spLocks/>
          </p:cNvSpPr>
          <p:nvPr/>
        </p:nvSpPr>
        <p:spPr bwMode="auto">
          <a:xfrm>
            <a:off x="6786030" y="4781736"/>
            <a:ext cx="3183090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If not, start registering</a:t>
            </a:r>
            <a:endParaRPr kumimoji="0" lang="en-IE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661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86979-8782-91BC-8E09-E50ED36E491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Participant Register: "metro line"</a:t>
            </a:r>
          </a:p>
        </p:txBody>
      </p:sp>
      <p:pic>
        <p:nvPicPr>
          <p:cNvPr id="4" name="Picture 3" descr="Participant Register first screen when registering a new organisation">
            <a:extLst>
              <a:ext uri="{FF2B5EF4-FFF2-40B4-BE49-F238E27FC236}">
                <a16:creationId xmlns:a16="http://schemas.microsoft.com/office/drawing/2014/main" id="{608F967A-08F8-C428-3278-5800F8937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46"/>
            <a:ext cx="12192000" cy="6592107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5A716E0-2378-080D-341D-BBB19945F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272" y="1783040"/>
            <a:ext cx="892975" cy="576064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8" name="AutoShape 15">
            <a:extLst>
              <a:ext uri="{FF2B5EF4-FFF2-40B4-BE49-F238E27FC236}">
                <a16:creationId xmlns:a16="http://schemas.microsoft.com/office/drawing/2014/main" id="{00C294CC-F21F-38E0-829D-C1F8B3476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" idx="0"/>
            <a:endCxn id="6" idx="2"/>
          </p:cNvCxnSpPr>
          <p:nvPr/>
        </p:nvCxnSpPr>
        <p:spPr bwMode="auto">
          <a:xfrm flipV="1">
            <a:off x="7881759" y="2359104"/>
            <a:ext cx="1" cy="2524316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A73BE91-ABA2-6260-8FED-028C7A0F07EF}"/>
              </a:ext>
            </a:extLst>
          </p:cNvPr>
          <p:cNvSpPr>
            <a:spLocks/>
          </p:cNvSpPr>
          <p:nvPr/>
        </p:nvSpPr>
        <p:spPr bwMode="auto">
          <a:xfrm>
            <a:off x="6405595" y="4883420"/>
            <a:ext cx="2952328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Name &amp; email address of the Self-Registrant</a:t>
            </a:r>
            <a:endParaRPr kumimoji="0" lang="en-IE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830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BD1DF7-7840-4FBE-8230-2DCCE166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 noProof="0" dirty="0"/>
              <a:t>When registered in the Participant Register…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8564CD-8EF4-41E3-ABA6-2BB16862A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63722"/>
          </a:xfrm>
        </p:spPr>
        <p:txBody>
          <a:bodyPr>
            <a:spAutoFit/>
          </a:bodyPr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When the registration is completed, </a:t>
            </a:r>
            <a:br>
              <a:rPr lang="en-IE" noProof="0" dirty="0"/>
            </a:br>
            <a:r>
              <a:rPr lang="en-IE" noProof="0" dirty="0"/>
              <a:t>the PIC (status 'Declared')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can be used to submit proposals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The person who registers an organisation receives the </a:t>
            </a:r>
            <a:r>
              <a:rPr lang="en-IE" b="1" noProof="0" dirty="0">
                <a:solidFill>
                  <a:schemeClr val="accent4">
                    <a:lumMod val="75000"/>
                  </a:schemeClr>
                </a:solidFill>
              </a:rPr>
              <a:t>Self-Registrant role</a:t>
            </a:r>
            <a:r>
              <a:rPr lang="en-IE" noProof="0" dirty="0"/>
              <a:t>: </a:t>
            </a:r>
            <a:br>
              <a:rPr lang="en-IE" noProof="0" dirty="0"/>
            </a:br>
            <a:r>
              <a:rPr lang="en-IE" noProof="0" dirty="0"/>
              <a:t>this person is the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contact person with the Commission services </a:t>
            </a:r>
            <a:br>
              <a:rPr lang="en-IE" noProof="0" dirty="0"/>
            </a:br>
            <a:r>
              <a:rPr lang="en-IE" noProof="0" dirty="0"/>
              <a:t>for this organisation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until a LEAR is appointed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IE" noProof="0" dirty="0"/>
              <a:t>When the organisation has to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sign its first Grant Agreement or Contract</a:t>
            </a:r>
            <a:r>
              <a:rPr lang="en-IE" noProof="0" dirty="0"/>
              <a:t>, </a:t>
            </a:r>
            <a:br>
              <a:rPr lang="en-IE" noProof="0" dirty="0"/>
            </a:br>
            <a:r>
              <a:rPr lang="en-IE" noProof="0" dirty="0"/>
              <a:t>the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legal validation</a:t>
            </a:r>
            <a:r>
              <a:rPr lang="en-IE" noProof="0" dirty="0"/>
              <a:t> must be done – only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once</a:t>
            </a:r>
            <a:r>
              <a:rPr lang="en-IE" noProof="0" dirty="0"/>
              <a:t>: it is reused for future participations </a:t>
            </a:r>
            <a:br>
              <a:rPr lang="en-IE" noProof="0" dirty="0"/>
            </a:br>
            <a:r>
              <a:rPr lang="en-IE" noProof="0" dirty="0"/>
              <a:t>in EU grant and procurement actions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All contact with the Central Validation Services must take place </a:t>
            </a:r>
            <a:b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inside the Participant Register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IE" noProof="0" dirty="0">
                <a:solidFill>
                  <a:prstClr val="black">
                    <a:lumMod val="95000"/>
                    <a:lumOff val="5000"/>
                  </a:prstClr>
                </a:solidFill>
              </a:rPr>
              <a:t>Validation is </a:t>
            </a:r>
            <a:r>
              <a:rPr lang="en-IE" b="1" noProof="0" dirty="0">
                <a:solidFill>
                  <a:schemeClr val="accent1">
                    <a:lumMod val="75000"/>
                  </a:schemeClr>
                </a:solidFill>
              </a:rPr>
              <a:t>required for all beneficiaries and affiliated entities</a:t>
            </a:r>
            <a:endParaRPr lang="en-IE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172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7DE1BF9-C9E0-889C-F75E-FCEE15E86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84E001-78D6-4414-BBE9-6E59A1773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3. Search funding &amp; tenders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6071FAD-0E8B-4F53-B646-A2DE33C729E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Browse the funding opportunities &amp; find partners</a:t>
            </a:r>
          </a:p>
        </p:txBody>
      </p:sp>
    </p:spTree>
    <p:extLst>
      <p:ext uri="{BB962C8B-B14F-4D97-AF65-F5344CB8AC3E}">
        <p14:creationId xmlns:p14="http://schemas.microsoft.com/office/powerpoint/2010/main" val="3494255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8D8D52-1B40-7F0D-6C9A-56093E91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EU funding: basic 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2FAF1-B2D8-588C-AB96-3094716F4691}"/>
              </a:ext>
            </a:extLst>
          </p:cNvPr>
          <p:cNvSpPr/>
          <p:nvPr/>
        </p:nvSpPr>
        <p:spPr>
          <a:xfrm>
            <a:off x="839416" y="1607656"/>
            <a:ext cx="10515600" cy="4343528"/>
          </a:xfrm>
          <a:prstGeom prst="rect">
            <a:avLst/>
          </a:prstGeom>
          <a:solidFill>
            <a:srgbClr val="0F5494">
              <a:alpha val="1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Funding &amp; Tenders Portal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9C1B65-1E49-FE96-A988-549147F5D91C}"/>
              </a:ext>
            </a:extLst>
          </p:cNvPr>
          <p:cNvSpPr/>
          <p:nvPr/>
        </p:nvSpPr>
        <p:spPr>
          <a:xfrm>
            <a:off x="1055440" y="2134760"/>
            <a:ext cx="5393470" cy="3679770"/>
          </a:xfrm>
          <a:prstGeom prst="rect">
            <a:avLst/>
          </a:prstGeom>
          <a:solidFill>
            <a:srgbClr val="0F5494">
              <a:alpha val="4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4FAE17F-AC9B-473B-0A51-561896A3D281}"/>
              </a:ext>
            </a:extLst>
          </p:cNvPr>
          <p:cNvSpPr/>
          <p:nvPr/>
        </p:nvSpPr>
        <p:spPr>
          <a:xfrm>
            <a:off x="1267626" y="2638816"/>
            <a:ext cx="1419683" cy="3032720"/>
          </a:xfrm>
          <a:prstGeom prst="roundRect">
            <a:avLst/>
          </a:prstGeom>
          <a:solidFill>
            <a:srgbClr val="0F5494">
              <a:alpha val="5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FBCCC0D-0772-4000-25BC-92E62CD83CEA}"/>
              </a:ext>
            </a:extLst>
          </p:cNvPr>
          <p:cNvSpPr/>
          <p:nvPr/>
        </p:nvSpPr>
        <p:spPr>
          <a:xfrm>
            <a:off x="1410926" y="3185320"/>
            <a:ext cx="114411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EED402-0B96-9D70-70B5-8AFD2820924D}"/>
              </a:ext>
            </a:extLst>
          </p:cNvPr>
          <p:cNvSpPr/>
          <p:nvPr/>
        </p:nvSpPr>
        <p:spPr>
          <a:xfrm>
            <a:off x="1410926" y="3952928"/>
            <a:ext cx="114411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0C26317-0FD3-802B-0C1A-E6B5C3C1B434}"/>
              </a:ext>
            </a:extLst>
          </p:cNvPr>
          <p:cNvSpPr/>
          <p:nvPr/>
        </p:nvSpPr>
        <p:spPr>
          <a:xfrm>
            <a:off x="1410926" y="4720536"/>
            <a:ext cx="114411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BE3640-B5A7-2736-E754-AE492710ADB7}"/>
              </a:ext>
            </a:extLst>
          </p:cNvPr>
          <p:cNvSpPr/>
          <p:nvPr/>
        </p:nvSpPr>
        <p:spPr>
          <a:xfrm>
            <a:off x="1709695" y="5137902"/>
            <a:ext cx="568787" cy="57606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EF98C6-5403-B24E-A7B4-8FAE6EEE22DE}"/>
              </a:ext>
            </a:extLst>
          </p:cNvPr>
          <p:cNvSpPr/>
          <p:nvPr/>
        </p:nvSpPr>
        <p:spPr>
          <a:xfrm>
            <a:off x="2839430" y="2638816"/>
            <a:ext cx="1418400" cy="3032720"/>
          </a:xfrm>
          <a:prstGeom prst="roundRect">
            <a:avLst/>
          </a:prstGeom>
          <a:solidFill>
            <a:srgbClr val="0F5494">
              <a:alpha val="5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D0FB7E6-676B-5A60-3E1F-4D46E2496FD8}"/>
              </a:ext>
            </a:extLst>
          </p:cNvPr>
          <p:cNvSpPr/>
          <p:nvPr/>
        </p:nvSpPr>
        <p:spPr>
          <a:xfrm>
            <a:off x="2976230" y="3185320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CC7F00-8DDF-9FAC-B30E-BF41784FD3D6}"/>
              </a:ext>
            </a:extLst>
          </p:cNvPr>
          <p:cNvSpPr/>
          <p:nvPr/>
        </p:nvSpPr>
        <p:spPr>
          <a:xfrm>
            <a:off x="4409951" y="2638816"/>
            <a:ext cx="1418400" cy="3032720"/>
          </a:xfrm>
          <a:prstGeom prst="roundRect">
            <a:avLst/>
          </a:prstGeom>
          <a:solidFill>
            <a:srgbClr val="0F5494">
              <a:alpha val="5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Call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9AE02BC-F30B-70FE-C461-8F34E1A9CAA6}"/>
              </a:ext>
            </a:extLst>
          </p:cNvPr>
          <p:cNvSpPr/>
          <p:nvPr/>
        </p:nvSpPr>
        <p:spPr>
          <a:xfrm>
            <a:off x="4538093" y="3185320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41CC07E-01E0-56C8-D1D4-F7E32DB71F59}"/>
              </a:ext>
            </a:extLst>
          </p:cNvPr>
          <p:cNvSpPr/>
          <p:nvPr/>
        </p:nvSpPr>
        <p:spPr>
          <a:xfrm>
            <a:off x="4546751" y="3974645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B62009-EFE0-72FA-B7CA-CFE2240787B3}"/>
              </a:ext>
            </a:extLst>
          </p:cNvPr>
          <p:cNvSpPr/>
          <p:nvPr/>
        </p:nvSpPr>
        <p:spPr>
          <a:xfrm>
            <a:off x="5815245" y="3686613"/>
            <a:ext cx="568787" cy="57606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DDF019-3D41-DDCD-19A0-E9FD6B3EE27E}"/>
              </a:ext>
            </a:extLst>
          </p:cNvPr>
          <p:cNvSpPr/>
          <p:nvPr/>
        </p:nvSpPr>
        <p:spPr>
          <a:xfrm>
            <a:off x="6817546" y="2137395"/>
            <a:ext cx="3840584" cy="3679770"/>
          </a:xfrm>
          <a:prstGeom prst="rect">
            <a:avLst/>
          </a:prstGeom>
          <a:solidFill>
            <a:srgbClr val="0F5494">
              <a:alpha val="4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E35C8F8-21F2-BCFF-0CFE-42CB1E060897}"/>
              </a:ext>
            </a:extLst>
          </p:cNvPr>
          <p:cNvSpPr/>
          <p:nvPr/>
        </p:nvSpPr>
        <p:spPr>
          <a:xfrm>
            <a:off x="7025465" y="2638816"/>
            <a:ext cx="1418400" cy="3032720"/>
          </a:xfrm>
          <a:prstGeom prst="roundRect">
            <a:avLst/>
          </a:prstGeom>
          <a:solidFill>
            <a:srgbClr val="0F5494">
              <a:alpha val="5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Call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C280F14-12A9-04E4-EEA7-AA1D1708A2EA}"/>
              </a:ext>
            </a:extLst>
          </p:cNvPr>
          <p:cNvSpPr/>
          <p:nvPr/>
        </p:nvSpPr>
        <p:spPr>
          <a:xfrm>
            <a:off x="7162265" y="3185320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55F58F5-61F1-A097-0D31-85EEAEA1536D}"/>
              </a:ext>
            </a:extLst>
          </p:cNvPr>
          <p:cNvSpPr/>
          <p:nvPr/>
        </p:nvSpPr>
        <p:spPr>
          <a:xfrm>
            <a:off x="7162265" y="3952928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D502679-FC18-F8C0-E361-6795B7DECA47}"/>
              </a:ext>
            </a:extLst>
          </p:cNvPr>
          <p:cNvSpPr/>
          <p:nvPr/>
        </p:nvSpPr>
        <p:spPr>
          <a:xfrm>
            <a:off x="8590386" y="2638816"/>
            <a:ext cx="1418400" cy="3032720"/>
          </a:xfrm>
          <a:prstGeom prst="roundRect">
            <a:avLst/>
          </a:prstGeom>
          <a:solidFill>
            <a:srgbClr val="0F5494">
              <a:alpha val="54902"/>
            </a:srgbClr>
          </a:solidFill>
          <a:ln w="38100">
            <a:solidFill>
              <a:srgbClr val="0F5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6762F01-129C-A811-3B0F-93BCBC790690}"/>
              </a:ext>
            </a:extLst>
          </p:cNvPr>
          <p:cNvSpPr/>
          <p:nvPr/>
        </p:nvSpPr>
        <p:spPr>
          <a:xfrm>
            <a:off x="8727186" y="3185320"/>
            <a:ext cx="1144800" cy="576064"/>
          </a:xfrm>
          <a:prstGeom prst="ellipse">
            <a:avLst/>
          </a:prstGeom>
          <a:solidFill>
            <a:schemeClr val="tx2">
              <a:lumMod val="75000"/>
              <a:alpha val="69804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5525C7C-8E88-72C9-229D-ED103DFA83E3}"/>
              </a:ext>
            </a:extLst>
          </p:cNvPr>
          <p:cNvSpPr/>
          <p:nvPr/>
        </p:nvSpPr>
        <p:spPr>
          <a:xfrm>
            <a:off x="10024465" y="3686613"/>
            <a:ext cx="568787" cy="57606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48BDAC8-5185-8834-C705-195714C846BE}"/>
              </a:ext>
            </a:extLst>
          </p:cNvPr>
          <p:cNvSpPr/>
          <p:nvPr/>
        </p:nvSpPr>
        <p:spPr>
          <a:xfrm>
            <a:off x="10722179" y="3686613"/>
            <a:ext cx="568787" cy="57606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0600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0" grpId="0" animBg="1"/>
      <p:bldP spid="13" grpId="0" animBg="1"/>
      <p:bldP spid="14" grpId="0" animBg="1"/>
      <p:bldP spid="15" grpId="0" animBg="1"/>
      <p:bldP spid="36" grpId="0"/>
      <p:bldP spid="11" grpId="0" animBg="1"/>
      <p:bldP spid="16" grpId="0" animBg="1"/>
      <p:bldP spid="12" grpId="0" animBg="1"/>
      <p:bldP spid="33" grpId="0" animBg="1"/>
      <p:bldP spid="20" grpId="0" animBg="1"/>
      <p:bldP spid="19" grpId="0"/>
      <p:bldP spid="23" grpId="0" animBg="1"/>
      <p:bldP spid="24" grpId="0" animBg="1"/>
      <p:bldP spid="27" grpId="0" animBg="1"/>
      <p:bldP spid="28" grpId="0" animBg="1"/>
      <p:bldP spid="25" grpId="0" animBg="1"/>
      <p:bldP spid="30" grpId="0" animBg="1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03E0A7D-B71E-B759-0A32-9EC423224DC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Funding vs. Procurements (or calls for proposals vs. calls for tender)</a:t>
            </a:r>
          </a:p>
        </p:txBody>
      </p:sp>
      <p:pic>
        <p:nvPicPr>
          <p:cNvPr id="3" name="Picture 2" descr="Funding vs. Procurements">
            <a:extLst>
              <a:ext uri="{FF2B5EF4-FFF2-40B4-BE49-F238E27FC236}">
                <a16:creationId xmlns:a16="http://schemas.microsoft.com/office/drawing/2014/main" id="{F1588DA8-2F9D-989D-0F7A-ABC8EFC677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A67C68-1C28-41C3-E512-84FB19D79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00" y="572956"/>
            <a:ext cx="643873" cy="360040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7" name="AutoShape 15">
            <a:extLst>
              <a:ext uri="{FF2B5EF4-FFF2-40B4-BE49-F238E27FC236}">
                <a16:creationId xmlns:a16="http://schemas.microsoft.com/office/drawing/2014/main" id="{C5A7B56B-CEEE-B4D3-0B25-BE8602CE5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6" idx="0"/>
            <a:endCxn id="4" idx="2"/>
          </p:cNvCxnSpPr>
          <p:nvPr/>
        </p:nvCxnSpPr>
        <p:spPr bwMode="auto">
          <a:xfrm flipH="1" flipV="1">
            <a:off x="1017337" y="932996"/>
            <a:ext cx="1622279" cy="2922032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039682D-5088-F619-2170-3CA5F97EE848}"/>
              </a:ext>
            </a:extLst>
          </p:cNvPr>
          <p:cNvSpPr>
            <a:spLocks/>
          </p:cNvSpPr>
          <p:nvPr/>
        </p:nvSpPr>
        <p:spPr bwMode="auto">
          <a:xfrm>
            <a:off x="407368" y="3855028"/>
            <a:ext cx="4464496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Grants are non-profit opportunities to have activities funded by the EU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BEE913-124E-251A-4367-9C2884E19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780" y="572956"/>
            <a:ext cx="837788" cy="360040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9" name="AutoShape 15">
            <a:extLst>
              <a:ext uri="{FF2B5EF4-FFF2-40B4-BE49-F238E27FC236}">
                <a16:creationId xmlns:a16="http://schemas.microsoft.com/office/drawing/2014/main" id="{A270F4F9-644B-8F54-953F-3820A3664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endCxn id="5" idx="2"/>
          </p:cNvCxnSpPr>
          <p:nvPr/>
        </p:nvCxnSpPr>
        <p:spPr bwMode="auto">
          <a:xfrm flipH="1" flipV="1">
            <a:off x="1788674" y="932996"/>
            <a:ext cx="5997415" cy="2922032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9A3DA57-4DC9-40BF-93E0-69ED9F210BDC}"/>
              </a:ext>
            </a:extLst>
          </p:cNvPr>
          <p:cNvSpPr>
            <a:spLocks/>
          </p:cNvSpPr>
          <p:nvPr/>
        </p:nvSpPr>
        <p:spPr bwMode="auto">
          <a:xfrm>
            <a:off x="5481833" y="3855028"/>
            <a:ext cx="4608512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Tenders are calls from the EU to buy goods or services at a fixed price</a:t>
            </a:r>
          </a:p>
        </p:txBody>
      </p:sp>
    </p:spTree>
    <p:extLst>
      <p:ext uri="{BB962C8B-B14F-4D97-AF65-F5344CB8AC3E}">
        <p14:creationId xmlns:p14="http://schemas.microsoft.com/office/powerpoint/2010/main" val="299873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E28B0AE-6C75-4D6F-6E73-8A52DEFB6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Search for calls for proposals</a:t>
            </a:r>
          </a:p>
        </p:txBody>
      </p:sp>
      <p:pic>
        <p:nvPicPr>
          <p:cNvPr id="6" name="Picture 5" descr="Search for calls for proposals">
            <a:extLst>
              <a:ext uri="{FF2B5EF4-FFF2-40B4-BE49-F238E27FC236}">
                <a16:creationId xmlns:a16="http://schemas.microsoft.com/office/drawing/2014/main" id="{616F1604-6AEC-D8DF-CACC-619541A810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5E77D9-2F0E-1DC2-CE71-C5994E2B8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71" y="3216364"/>
            <a:ext cx="2382240" cy="1946355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BD065F5B-BBA3-17B1-9E3C-ACD9246E4F7B}"/>
              </a:ext>
            </a:extLst>
          </p:cNvPr>
          <p:cNvSpPr>
            <a:spLocks/>
          </p:cNvSpPr>
          <p:nvPr/>
        </p:nvSpPr>
        <p:spPr bwMode="auto">
          <a:xfrm>
            <a:off x="2765096" y="3850987"/>
            <a:ext cx="3890389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the filters to narrow down your search results</a:t>
            </a:r>
            <a:endParaRPr kumimoji="0" lang="en-IE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85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EE2555F-5D5B-4B93-B723-E95E5A48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Example of a "topic page"</a:t>
            </a:r>
          </a:p>
        </p:txBody>
      </p:sp>
      <p:pic>
        <p:nvPicPr>
          <p:cNvPr id="3" name="Picture 2" descr="Example of a topic page">
            <a:extLst>
              <a:ext uri="{FF2B5EF4-FFF2-40B4-BE49-F238E27FC236}">
                <a16:creationId xmlns:a16="http://schemas.microsoft.com/office/drawing/2014/main" id="{50F42B16-A20B-E7C3-7DD3-290743B78F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1A81BB-E508-85A3-4C21-BACF7DE2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5" y="2613013"/>
            <a:ext cx="1738009" cy="177773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11" name="AutoShape 15">
            <a:extLst>
              <a:ext uri="{FF2B5EF4-FFF2-40B4-BE49-F238E27FC236}">
                <a16:creationId xmlns:a16="http://schemas.microsoft.com/office/drawing/2014/main" id="{3B4206DB-DD4F-AC8D-AF16-3C5024A75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0" idx="1"/>
            <a:endCxn id="8" idx="3"/>
          </p:cNvCxnSpPr>
          <p:nvPr/>
        </p:nvCxnSpPr>
        <p:spPr bwMode="auto">
          <a:xfrm flipH="1">
            <a:off x="1804524" y="3501881"/>
            <a:ext cx="1301076" cy="1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2C8D4DA-EA4C-5BD6-6D52-64F03903250C}"/>
              </a:ext>
            </a:extLst>
          </p:cNvPr>
          <p:cNvSpPr>
            <a:spLocks/>
          </p:cNvSpPr>
          <p:nvPr/>
        </p:nvSpPr>
        <p:spPr bwMode="auto">
          <a:xfrm>
            <a:off x="3105600" y="3309520"/>
            <a:ext cx="4916442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Descriptive information about the topic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841071-2617-15B8-EFAB-70D9C91C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4" y="4390751"/>
            <a:ext cx="1738009" cy="289065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17" name="AutoShape 15">
            <a:extLst>
              <a:ext uri="{FF2B5EF4-FFF2-40B4-BE49-F238E27FC236}">
                <a16:creationId xmlns:a16="http://schemas.microsoft.com/office/drawing/2014/main" id="{F8A5162A-BF80-F8BA-9C18-5F74BEE27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6" idx="1"/>
            <a:endCxn id="15" idx="3"/>
          </p:cNvCxnSpPr>
          <p:nvPr/>
        </p:nvCxnSpPr>
        <p:spPr bwMode="auto">
          <a:xfrm flipH="1">
            <a:off x="1804523" y="4244987"/>
            <a:ext cx="1296422" cy="290297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A9D508F2-9FB0-5FAC-DDE0-1B0F13D742FA}"/>
              </a:ext>
            </a:extLst>
          </p:cNvPr>
          <p:cNvSpPr>
            <a:spLocks/>
          </p:cNvSpPr>
          <p:nvPr/>
        </p:nvSpPr>
        <p:spPr bwMode="auto">
          <a:xfrm>
            <a:off x="3100945" y="4052626"/>
            <a:ext cx="4916442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See partner search announcements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DCAF32-6AED-3A98-9EE6-84517BBAA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4" y="4675460"/>
            <a:ext cx="1738009" cy="28985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22" name="AutoShape 15">
            <a:extLst>
              <a:ext uri="{FF2B5EF4-FFF2-40B4-BE49-F238E27FC236}">
                <a16:creationId xmlns:a16="http://schemas.microsoft.com/office/drawing/2014/main" id="{42094DD7-D10E-599F-188B-29D18692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21" idx="1"/>
            <a:endCxn id="20" idx="3"/>
          </p:cNvCxnSpPr>
          <p:nvPr/>
        </p:nvCxnSpPr>
        <p:spPr bwMode="auto">
          <a:xfrm flipH="1">
            <a:off x="1804523" y="4756339"/>
            <a:ext cx="1893299" cy="6405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32E5C9B6-1739-9609-585A-69962B849DE9}"/>
              </a:ext>
            </a:extLst>
          </p:cNvPr>
          <p:cNvSpPr>
            <a:spLocks/>
          </p:cNvSpPr>
          <p:nvPr/>
        </p:nvSpPr>
        <p:spPr bwMode="auto">
          <a:xfrm>
            <a:off x="3697822" y="4563978"/>
            <a:ext cx="3721107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Start submitting a proposal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433249-E380-A6ED-E7DE-CF5C1B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15" y="4965317"/>
            <a:ext cx="1738009" cy="560708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26" name="AutoShape 15">
            <a:extLst>
              <a:ext uri="{FF2B5EF4-FFF2-40B4-BE49-F238E27FC236}">
                <a16:creationId xmlns:a16="http://schemas.microsoft.com/office/drawing/2014/main" id="{709B3CA3-C20B-2E27-3E47-76C8B6101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25" idx="1"/>
            <a:endCxn id="24" idx="3"/>
          </p:cNvCxnSpPr>
          <p:nvPr/>
        </p:nvCxnSpPr>
        <p:spPr bwMode="auto">
          <a:xfrm flipH="1" flipV="1">
            <a:off x="1804524" y="5245671"/>
            <a:ext cx="1890099" cy="22019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2ECFD8AC-4286-0644-738C-22FF703A1B74}"/>
              </a:ext>
            </a:extLst>
          </p:cNvPr>
          <p:cNvSpPr>
            <a:spLocks/>
          </p:cNvSpPr>
          <p:nvPr/>
        </p:nvSpPr>
        <p:spPr bwMode="auto">
          <a:xfrm>
            <a:off x="3694623" y="5075329"/>
            <a:ext cx="3721108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Find help related to this topic</a:t>
            </a:r>
          </a:p>
        </p:txBody>
      </p:sp>
    </p:spTree>
    <p:extLst>
      <p:ext uri="{BB962C8B-B14F-4D97-AF65-F5344CB8AC3E}">
        <p14:creationId xmlns:p14="http://schemas.microsoft.com/office/powerpoint/2010/main" val="224557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5" grpId="0" animBg="1"/>
      <p:bldP spid="15" grpId="1" animBg="1"/>
      <p:bldP spid="16" grpId="0" animBg="1"/>
      <p:bldP spid="16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E95B3EB-B728-AB90-7E55-B9079824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How to access the Partner Search for a specific funding opportunity</a:t>
            </a:r>
          </a:p>
        </p:txBody>
      </p:sp>
      <p:pic>
        <p:nvPicPr>
          <p:cNvPr id="4" name="Picture 3" descr="How to access the Partner Search linked to a given funding opportunity">
            <a:extLst>
              <a:ext uri="{FF2B5EF4-FFF2-40B4-BE49-F238E27FC236}">
                <a16:creationId xmlns:a16="http://schemas.microsoft.com/office/drawing/2014/main" id="{3036B988-9ED2-DCCC-A133-5D4FEFD0F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43523B-76D3-FA98-BCCF-B2B46E54D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4632" y="6309320"/>
            <a:ext cx="314286" cy="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62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-0.728 -0.5388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06" y="-2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011BD3A6-2A5C-7BD8-D9CC-D8E557AF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Partner search announcements for the topic</a:t>
            </a:r>
          </a:p>
        </p:txBody>
      </p:sp>
      <p:pic>
        <p:nvPicPr>
          <p:cNvPr id="25" name="Picture 24" descr="Partner search announcements for the topic">
            <a:extLst>
              <a:ext uri="{FF2B5EF4-FFF2-40B4-BE49-F238E27FC236}">
                <a16:creationId xmlns:a16="http://schemas.microsoft.com/office/drawing/2014/main" id="{0EA1968B-2182-5C1C-CF5B-6A066A9E24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8" name="Group 27" descr="Creating partner search announcements linked to a topic can only be done by the LEAR or the Account Administrators! (or Self-Registrant if the organisation has not yet been validated)">
            <a:extLst>
              <a:ext uri="{FF2B5EF4-FFF2-40B4-BE49-F238E27FC236}">
                <a16:creationId xmlns:a16="http://schemas.microsoft.com/office/drawing/2014/main" id="{04A1B202-1A3D-2CB6-60A7-1A4CDC3C82E8}"/>
              </a:ext>
            </a:extLst>
          </p:cNvPr>
          <p:cNvGrpSpPr/>
          <p:nvPr/>
        </p:nvGrpSpPr>
        <p:grpSpPr>
          <a:xfrm>
            <a:off x="1638182" y="5663364"/>
            <a:ext cx="9282354" cy="969496"/>
            <a:chOff x="1638182" y="5663364"/>
            <a:chExt cx="9282354" cy="969496"/>
          </a:xfrm>
        </p:grpSpPr>
        <p:sp>
          <p:nvSpPr>
            <p:cNvPr id="6" name="Content Placeholder 1">
              <a:extLst>
                <a:ext uri="{FF2B5EF4-FFF2-40B4-BE49-F238E27FC236}">
                  <a16:creationId xmlns:a16="http://schemas.microsoft.com/office/drawing/2014/main" id="{4A093107-CAB8-3DA4-02B2-AB55A1B6C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182" y="5663364"/>
              <a:ext cx="9282354" cy="969496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accent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1255713" algn="ctr" eaLnBrk="0" hangingPunct="0">
                <a:lnSpc>
                  <a:spcPct val="95000"/>
                </a:lnSpc>
                <a:spcBef>
                  <a:spcPts val="600"/>
                </a:spcBef>
                <a:buClr>
                  <a:srgbClr val="000000"/>
                </a:buClr>
                <a:defRPr/>
              </a:pPr>
              <a:r>
                <a:rPr lang="en-IE" sz="2000" b="1" noProof="0" dirty="0">
                  <a:solidFill>
                    <a:srgbClr val="000000"/>
                  </a:solidFill>
                  <a:latin typeface="+mn-lt"/>
                </a:rPr>
                <a:t>Creating partner search announcements linked to a topic </a:t>
              </a:r>
              <a:br>
                <a:rPr lang="en-IE" sz="2000" b="1" noProof="0" dirty="0">
                  <a:solidFill>
                    <a:srgbClr val="000000"/>
                  </a:solidFill>
                  <a:latin typeface="+mn-lt"/>
                </a:rPr>
              </a:br>
              <a:r>
                <a:rPr lang="en-IE" sz="2000" b="1" noProof="0" dirty="0">
                  <a:solidFill>
                    <a:srgbClr val="000000"/>
                  </a:solidFill>
                  <a:latin typeface="+mn-lt"/>
                </a:rPr>
                <a:t>can only be done by the LEAR or the Account Administrators!</a:t>
              </a:r>
              <a:br>
                <a:rPr lang="en-IE" sz="2000" b="1" noProof="0" dirty="0">
                  <a:solidFill>
                    <a:srgbClr val="000000"/>
                  </a:solidFill>
                  <a:latin typeface="+mn-lt"/>
                </a:rPr>
              </a:br>
              <a:r>
                <a:rPr lang="en-IE" sz="2000" b="1" noProof="0" dirty="0">
                  <a:solidFill>
                    <a:srgbClr val="000000"/>
                  </a:solidFill>
                  <a:latin typeface="+mn-lt"/>
                </a:rPr>
                <a:t>(or Self-Registrant if the organisation has not yet been validated)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0387A5D-5C47-6B66-2092-61BD74DF0DD7}"/>
                </a:ext>
              </a:extLst>
            </p:cNvPr>
            <p:cNvGrpSpPr/>
            <p:nvPr/>
          </p:nvGrpSpPr>
          <p:grpSpPr>
            <a:xfrm>
              <a:off x="2388996" y="5824732"/>
              <a:ext cx="532319" cy="618257"/>
              <a:chOff x="2388996" y="5824732"/>
              <a:chExt cx="532319" cy="618257"/>
            </a:xfrm>
          </p:grpSpPr>
          <p:sp>
            <p:nvSpPr>
              <p:cNvPr id="16" name="AutoShape 43">
                <a:extLst>
                  <a:ext uri="{FF2B5EF4-FFF2-40B4-BE49-F238E27FC236}">
                    <a16:creationId xmlns:a16="http://schemas.microsoft.com/office/drawing/2014/main" id="{844E2D30-1E1A-E2A4-3B7C-03D97417F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508092" y="6029765"/>
                <a:ext cx="294128" cy="532319"/>
              </a:xfrm>
              <a:prstGeom prst="flowChartDelay">
                <a:avLst/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AccAd</a:t>
                </a:r>
              </a:p>
            </p:txBody>
          </p:sp>
          <p:grpSp>
            <p:nvGrpSpPr>
              <p:cNvPr id="17" name="Group 44">
                <a:extLst>
                  <a:ext uri="{FF2B5EF4-FFF2-40B4-BE49-F238E27FC236}">
                    <a16:creationId xmlns:a16="http://schemas.microsoft.com/office/drawing/2014/main" id="{51005A88-C239-2829-C0DA-75E0E5967D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7141" y="5824732"/>
                <a:ext cx="373681" cy="428250"/>
                <a:chOff x="1065" y="2023"/>
                <a:chExt cx="318" cy="364"/>
              </a:xfrm>
            </p:grpSpPr>
            <p:sp>
              <p:nvSpPr>
                <p:cNvPr id="18" name="AutoShape 45">
                  <a:extLst>
                    <a:ext uri="{FF2B5EF4-FFF2-40B4-BE49-F238E27FC236}">
                      <a16:creationId xmlns:a16="http://schemas.microsoft.com/office/drawing/2014/main" id="{04E82953-2C44-12DC-A24B-72982D6D33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9" name="Oval 46">
                  <a:extLst>
                    <a:ext uri="{FF2B5EF4-FFF2-40B4-BE49-F238E27FC236}">
                      <a16:creationId xmlns:a16="http://schemas.microsoft.com/office/drawing/2014/main" id="{15D8B9E7-4F3D-CEE5-3D8A-83FBE9798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7BA2F33-2729-1301-2EE1-A3E668441DDA}"/>
                </a:ext>
              </a:extLst>
            </p:cNvPr>
            <p:cNvGrpSpPr/>
            <p:nvPr/>
          </p:nvGrpSpPr>
          <p:grpSpPr>
            <a:xfrm>
              <a:off x="1744592" y="5822616"/>
              <a:ext cx="532319" cy="617431"/>
              <a:chOff x="1744592" y="5822616"/>
              <a:chExt cx="532319" cy="617431"/>
            </a:xfrm>
          </p:grpSpPr>
          <p:grpSp>
            <p:nvGrpSpPr>
              <p:cNvPr id="9" name="Group 37">
                <a:extLst>
                  <a:ext uri="{FF2B5EF4-FFF2-40B4-BE49-F238E27FC236}">
                    <a16:creationId xmlns:a16="http://schemas.microsoft.com/office/drawing/2014/main" id="{0FA45718-85DE-B196-1496-3FDB9FDC616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744592" y="5824732"/>
                <a:ext cx="532319" cy="615315"/>
                <a:chOff x="3198" y="1344"/>
                <a:chExt cx="453" cy="523"/>
              </a:xfrm>
              <a:effectLst/>
            </p:grpSpPr>
            <p:sp>
              <p:nvSpPr>
                <p:cNvPr id="12" name="AutoShape 38">
                  <a:extLst>
                    <a:ext uri="{FF2B5EF4-FFF2-40B4-BE49-F238E27FC236}">
                      <a16:creationId xmlns:a16="http://schemas.microsoft.com/office/drawing/2014/main" id="{49422F9C-E96E-E546-F570-94DF28F904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3300" y="1518"/>
                  <a:ext cx="250" cy="453"/>
                </a:xfrm>
                <a:prstGeom prst="flowChartDelay">
                  <a:avLst/>
                </a:prstGeom>
                <a:solidFill>
                  <a:srgbClr val="3399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pPr algn="ctr">
                    <a:lnSpc>
                      <a:spcPct val="170000"/>
                    </a:lnSpc>
                    <a:defRPr/>
                  </a:pPr>
                  <a:r>
                    <a:rPr lang="en-IE" sz="1100" noProof="0" dirty="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Black" pitchFamily="34" charset="0"/>
                    </a:rPr>
                    <a:t>LEAR</a:t>
                  </a:r>
                </a:p>
              </p:txBody>
            </p:sp>
            <p:grpSp>
              <p:nvGrpSpPr>
                <p:cNvPr id="13" name="Group 39">
                  <a:extLst>
                    <a:ext uri="{FF2B5EF4-FFF2-40B4-BE49-F238E27FC236}">
                      <a16:creationId xmlns:a16="http://schemas.microsoft.com/office/drawing/2014/main" id="{62C6CC68-FB36-A5FA-A08C-E8F9C77678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65" y="1344"/>
                  <a:ext cx="318" cy="364"/>
                  <a:chOff x="1065" y="2023"/>
                  <a:chExt cx="318" cy="364"/>
                </a:xfrm>
              </p:grpSpPr>
              <p:sp>
                <p:nvSpPr>
                  <p:cNvPr id="14" name="AutoShape 40">
                    <a:extLst>
                      <a:ext uri="{FF2B5EF4-FFF2-40B4-BE49-F238E27FC236}">
                        <a16:creationId xmlns:a16="http://schemas.microsoft.com/office/drawing/2014/main" id="{E78348D3-D3C9-B0F7-100E-5664C2084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111" y="2296"/>
                    <a:ext cx="227" cy="9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E2C5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en-IE" sz="1800" noProof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15" name="Oval 41">
                    <a:extLst>
                      <a:ext uri="{FF2B5EF4-FFF2-40B4-BE49-F238E27FC236}">
                        <a16:creationId xmlns:a16="http://schemas.microsoft.com/office/drawing/2014/main" id="{906A7B25-7E47-1CF8-9211-8CFBDAAEA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5" y="2023"/>
                    <a:ext cx="318" cy="318"/>
                  </a:xfrm>
                  <a:prstGeom prst="ellipse">
                    <a:avLst/>
                  </a:prstGeom>
                  <a:solidFill>
                    <a:srgbClr val="FFE2C5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en-IE" sz="2400" noProof="0" dirty="0">
                      <a:solidFill>
                        <a:srgbClr val="000000"/>
                      </a:solidFill>
                      <a:latin typeface="Arial Black" pitchFamily="34" charset="0"/>
                    </a:endParaRPr>
                  </a:p>
                </p:txBody>
              </p:sp>
            </p:grpSp>
          </p:grpSp>
          <p:sp>
            <p:nvSpPr>
              <p:cNvPr id="10" name="AutoShape 24">
                <a:extLst>
                  <a:ext uri="{FF2B5EF4-FFF2-40B4-BE49-F238E27FC236}">
                    <a16:creationId xmlns:a16="http://schemas.microsoft.com/office/drawing/2014/main" id="{D82DF8A1-3879-59A2-69B7-A415D518E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9208" y="5822616"/>
                <a:ext cx="370023" cy="318791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algn="ctr">
                  <a:lnSpc>
                    <a:spcPct val="80000"/>
                  </a:lnSpc>
                  <a:defRPr/>
                </a:pPr>
                <a:endParaRPr lang="en-IE" sz="1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1" name="AutoShape 25">
                <a:extLst>
                  <a:ext uri="{FF2B5EF4-FFF2-40B4-BE49-F238E27FC236}">
                    <a16:creationId xmlns:a16="http://schemas.microsoft.com/office/drawing/2014/main" id="{B1EBA50B-7B51-45A1-74E9-416F79BB2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979620" y="5792302"/>
                <a:ext cx="53913" cy="373559"/>
              </a:xfrm>
              <a:prstGeom prst="moon">
                <a:avLst>
                  <a:gd name="adj" fmla="val 70588"/>
                </a:avLst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AD60DBE4-EE17-E11F-7E38-43761BCCF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200" y="3124880"/>
            <a:ext cx="773360" cy="36629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2D9572-94EC-D658-B086-49181BB1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6560" y="3124880"/>
            <a:ext cx="773360" cy="36629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101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8C0E23-A301-676C-6DFB-595D2A75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Another way to access the Partner Search</a:t>
            </a:r>
          </a:p>
        </p:txBody>
      </p:sp>
      <p:pic>
        <p:nvPicPr>
          <p:cNvPr id="4" name="Picture 3" descr="Another way to access the partner search: via the &quot;Funding&quot; menu">
            <a:extLst>
              <a:ext uri="{FF2B5EF4-FFF2-40B4-BE49-F238E27FC236}">
                <a16:creationId xmlns:a16="http://schemas.microsoft.com/office/drawing/2014/main" id="{73AC6555-26E1-61B1-544A-4F2405BB65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D0772A-33CF-1BDA-24E7-955F76D07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813" y="1781491"/>
            <a:ext cx="314286" cy="47619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F629AF0-AF61-077C-75AB-B0A5398B028B}"/>
              </a:ext>
            </a:extLst>
          </p:cNvPr>
          <p:cNvSpPr>
            <a:spLocks/>
          </p:cNvSpPr>
          <p:nvPr/>
        </p:nvSpPr>
        <p:spPr bwMode="auto">
          <a:xfrm>
            <a:off x="3888508" y="1100063"/>
            <a:ext cx="4414984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Another way to search for partners</a:t>
            </a:r>
          </a:p>
        </p:txBody>
      </p:sp>
    </p:spTree>
    <p:extLst>
      <p:ext uri="{BB962C8B-B14F-4D97-AF65-F5344CB8AC3E}">
        <p14:creationId xmlns:p14="http://schemas.microsoft.com/office/powerpoint/2010/main" val="180589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D37E36-5732-2CE2-5467-A574D11F051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General Partner Search page</a:t>
            </a:r>
          </a:p>
        </p:txBody>
      </p:sp>
      <p:pic>
        <p:nvPicPr>
          <p:cNvPr id="4" name="Picture 3" descr="General Partner Search page">
            <a:extLst>
              <a:ext uri="{FF2B5EF4-FFF2-40B4-BE49-F238E27FC236}">
                <a16:creationId xmlns:a16="http://schemas.microsoft.com/office/drawing/2014/main" id="{F027A8FD-C6DF-DBB0-B2BF-3155FF9796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45B3B9-0673-BDBB-CD0A-456042A30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2698" y="2475399"/>
            <a:ext cx="610274" cy="36629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08B807-31DC-35FD-F824-EDF91A002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8988" y="4668027"/>
            <a:ext cx="863984" cy="36629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17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xample of a person profile visible publicly">
            <a:extLst>
              <a:ext uri="{FF2B5EF4-FFF2-40B4-BE49-F238E27FC236}">
                <a16:creationId xmlns:a16="http://schemas.microsoft.com/office/drawing/2014/main" id="{A4C55768-A750-CA53-4D48-BD8F308E6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46"/>
            <a:ext cx="12192000" cy="6592107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3F84FCB-4A29-44ED-80C3-02C958F97D5C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206191" y="1043834"/>
            <a:ext cx="3779618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95000"/>
              </a:lnSpc>
              <a:spcBef>
                <a:spcPct val="75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Person profile visible publicly</a:t>
            </a:r>
          </a:p>
        </p:txBody>
      </p: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4F696249-5B20-47CA-AE4C-A64DDB280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5" idx="3"/>
            <a:endCxn id="7" idx="1"/>
          </p:cNvCxnSpPr>
          <p:nvPr/>
        </p:nvCxnSpPr>
        <p:spPr bwMode="auto">
          <a:xfrm flipV="1">
            <a:off x="8875790" y="1506272"/>
            <a:ext cx="2053422" cy="1363415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" name="Rectangle 4">
            <a:extLst>
              <a:ext uri="{FF2B5EF4-FFF2-40B4-BE49-F238E27FC236}">
                <a16:creationId xmlns:a16="http://schemas.microsoft.com/office/drawing/2014/main" id="{E2672FFD-C96E-4DD2-A5E8-6E36B2B5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9212" y="1313911"/>
            <a:ext cx="1188016" cy="38472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AB846F-AF82-8AF3-CDCB-6A285A75D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75920" y="2472389"/>
            <a:ext cx="3499870" cy="794594"/>
            <a:chOff x="4036290" y="3031702"/>
            <a:chExt cx="3499870" cy="794594"/>
          </a:xfrm>
        </p:grpSpPr>
        <p:sp>
          <p:nvSpPr>
            <p:cNvPr id="5" name="Content Placeholder 1">
              <a:extLst>
                <a:ext uri="{FF2B5EF4-FFF2-40B4-BE49-F238E27FC236}">
                  <a16:creationId xmlns:a16="http://schemas.microsoft.com/office/drawing/2014/main" id="{0DB4F90F-B7AC-4C3F-81DB-9E3630602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6290" y="3236639"/>
              <a:ext cx="3499870" cy="384721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accent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722313" algn="ctr" eaLnBrk="0" hangingPunct="0">
                <a:lnSpc>
                  <a:spcPct val="95000"/>
                </a:lnSpc>
                <a:spcBef>
                  <a:spcPct val="75000"/>
                </a:spcBef>
                <a:buClr>
                  <a:srgbClr val="000000"/>
                </a:buClr>
                <a:defRPr/>
              </a:pPr>
              <a:r>
                <a:rPr lang="en-IE" sz="2000" b="1" noProof="0" dirty="0">
                  <a:solidFill>
                    <a:srgbClr val="000000"/>
                  </a:solidFill>
                  <a:latin typeface="+mn-lt"/>
                </a:rPr>
                <a:t>Contact that person</a:t>
              </a:r>
              <a:endParaRPr lang="en-IE" sz="2000" noProof="0" dirty="0">
                <a:solidFill>
                  <a:srgbClr val="000000"/>
                </a:solidFill>
                <a:latin typeface="+mn-lt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6FFFF8-602E-AA69-413B-5DA51413F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9776" y="3031702"/>
              <a:ext cx="794594" cy="794594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5098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5276DEB-5EF6-0AB1-B09A-61DCD08DE21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Example of a person profile</a:t>
            </a:r>
          </a:p>
        </p:txBody>
      </p:sp>
      <p:pic>
        <p:nvPicPr>
          <p:cNvPr id="7" name="Picture 6" descr="How to edit one's user profile: in the &quot;My Area&quot; menu, under &quot;My profile&quot; then &quot;F&amp;T user profile&quot;">
            <a:extLst>
              <a:ext uri="{FF2B5EF4-FFF2-40B4-BE49-F238E27FC236}">
                <a16:creationId xmlns:a16="http://schemas.microsoft.com/office/drawing/2014/main" id="{DC4DA91D-5400-E9B0-C9E9-309EA352E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46"/>
            <a:ext cx="12192000" cy="6592107"/>
          </a:xfrm>
          <a:prstGeom prst="rect">
            <a:avLst/>
          </a:prstGeom>
        </p:spPr>
      </p:pic>
      <p:cxnSp>
        <p:nvCxnSpPr>
          <p:cNvPr id="13" name="AutoShape 15">
            <a:extLst>
              <a:ext uri="{FF2B5EF4-FFF2-40B4-BE49-F238E27FC236}">
                <a16:creationId xmlns:a16="http://schemas.microsoft.com/office/drawing/2014/main" id="{74920E59-60DA-C746-6759-BE58BF8FC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2" idx="1"/>
            <a:endCxn id="14" idx="3"/>
          </p:cNvCxnSpPr>
          <p:nvPr/>
        </p:nvCxnSpPr>
        <p:spPr bwMode="auto">
          <a:xfrm flipH="1">
            <a:off x="1253534" y="1796217"/>
            <a:ext cx="2754152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15F30D2-C9D6-B9B5-B0E0-28CB03D17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06" y="1652200"/>
            <a:ext cx="1152128" cy="28803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0AACC30A-A536-C3A8-F597-D371C1808A07}"/>
              </a:ext>
            </a:extLst>
          </p:cNvPr>
          <p:cNvSpPr>
            <a:spLocks/>
          </p:cNvSpPr>
          <p:nvPr/>
        </p:nvSpPr>
        <p:spPr bwMode="auto">
          <a:xfrm>
            <a:off x="4007686" y="1603856"/>
            <a:ext cx="6336704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Edit the information visible on your person profile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4E040-7703-4B75-A0FC-112A3CB1D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576" y="3092824"/>
            <a:ext cx="648072" cy="2671482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C00F4B81-CFBB-435F-B48F-D80DDE58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4" idx="3"/>
            <a:endCxn id="5" idx="1"/>
          </p:cNvCxnSpPr>
          <p:nvPr/>
        </p:nvCxnSpPr>
        <p:spPr bwMode="auto">
          <a:xfrm>
            <a:off x="10799029" y="4428565"/>
            <a:ext cx="481547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74EE696-F453-45A9-96F7-5B3C6E289A67}"/>
              </a:ext>
            </a:extLst>
          </p:cNvPr>
          <p:cNvSpPr>
            <a:spLocks/>
          </p:cNvSpPr>
          <p:nvPr/>
        </p:nvSpPr>
        <p:spPr bwMode="auto">
          <a:xfrm>
            <a:off x="5939292" y="3943817"/>
            <a:ext cx="4859737" cy="969496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95000"/>
              </a:lnSpc>
              <a:spcBef>
                <a:spcPct val="75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Decide if a whole section should be visible or not, or fine-tune the visibility down to every individual field</a:t>
            </a: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62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5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EEA458BA-10AC-1C1E-1787-5ACC5E27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Example of an organisation profile</a:t>
            </a:r>
          </a:p>
        </p:txBody>
      </p:sp>
      <p:pic>
        <p:nvPicPr>
          <p:cNvPr id="13" name="Picture 12" descr="Example of an organisation profile">
            <a:extLst>
              <a:ext uri="{FF2B5EF4-FFF2-40B4-BE49-F238E27FC236}">
                <a16:creationId xmlns:a16="http://schemas.microsoft.com/office/drawing/2014/main" id="{EED252BF-6968-FA2E-7807-D39981B2A3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F92C2CC-3D8D-E7D2-A45A-762C8BE1CC51}"/>
              </a:ext>
            </a:extLst>
          </p:cNvPr>
          <p:cNvSpPr>
            <a:spLocks/>
          </p:cNvSpPr>
          <p:nvPr/>
        </p:nvSpPr>
        <p:spPr bwMode="auto">
          <a:xfrm>
            <a:off x="4651603" y="101044"/>
            <a:ext cx="2888793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"Organisation profile"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F336BF-CB28-5D57-FDDB-7728EBE0A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45" y="2131058"/>
            <a:ext cx="1709005" cy="335923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7" name="AutoShape 15">
            <a:extLst>
              <a:ext uri="{FF2B5EF4-FFF2-40B4-BE49-F238E27FC236}">
                <a16:creationId xmlns:a16="http://schemas.microsoft.com/office/drawing/2014/main" id="{81DA3CF7-94CB-24E9-20B2-BEC14A83D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3" idx="1"/>
            <a:endCxn id="2" idx="3"/>
          </p:cNvCxnSpPr>
          <p:nvPr/>
        </p:nvCxnSpPr>
        <p:spPr bwMode="auto">
          <a:xfrm flipH="1">
            <a:off x="1793450" y="2297705"/>
            <a:ext cx="1321435" cy="1315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5398B3D-E3D3-85CD-8D10-9086B892542D}"/>
              </a:ext>
            </a:extLst>
          </p:cNvPr>
          <p:cNvSpPr>
            <a:spLocks/>
          </p:cNvSpPr>
          <p:nvPr/>
        </p:nvSpPr>
        <p:spPr bwMode="auto">
          <a:xfrm>
            <a:off x="3114885" y="2105344"/>
            <a:ext cx="4916442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Descriptive information about the topic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BBD00-545E-7664-B4E6-18719AF34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45" y="2466981"/>
            <a:ext cx="1709005" cy="867889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11" name="AutoShape 15">
            <a:extLst>
              <a:ext uri="{FF2B5EF4-FFF2-40B4-BE49-F238E27FC236}">
                <a16:creationId xmlns:a16="http://schemas.microsoft.com/office/drawing/2014/main" id="{894EFF6D-B579-4006-5C68-6062B3CFB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9" idx="1"/>
            <a:endCxn id="8" idx="3"/>
          </p:cNvCxnSpPr>
          <p:nvPr/>
        </p:nvCxnSpPr>
        <p:spPr bwMode="auto">
          <a:xfrm flipH="1">
            <a:off x="1793450" y="2900926"/>
            <a:ext cx="1321435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9915883E-2BED-177F-EC2B-20B39BB61B3D}"/>
              </a:ext>
            </a:extLst>
          </p:cNvPr>
          <p:cNvSpPr>
            <a:spLocks/>
          </p:cNvSpPr>
          <p:nvPr/>
        </p:nvSpPr>
        <p:spPr bwMode="auto">
          <a:xfrm>
            <a:off x="3114885" y="2562372"/>
            <a:ext cx="4916442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Information about past participations in EU funding programmes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455D31-52A0-D0C7-5BA3-10DE9C1A1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45" y="3334870"/>
            <a:ext cx="1709005" cy="338554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cxnSp>
        <p:nvCxnSpPr>
          <p:cNvPr id="17" name="AutoShape 15">
            <a:extLst>
              <a:ext uri="{FF2B5EF4-FFF2-40B4-BE49-F238E27FC236}">
                <a16:creationId xmlns:a16="http://schemas.microsoft.com/office/drawing/2014/main" id="{CD615221-708C-815A-673B-FE2C0FF71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6" idx="1"/>
            <a:endCxn id="15" idx="3"/>
          </p:cNvCxnSpPr>
          <p:nvPr/>
        </p:nvCxnSpPr>
        <p:spPr bwMode="auto">
          <a:xfrm flipH="1">
            <a:off x="1793450" y="3504147"/>
            <a:ext cx="1321436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E5FB31A6-4516-9A1E-290F-22AB7E69B6A1}"/>
              </a:ext>
            </a:extLst>
          </p:cNvPr>
          <p:cNvSpPr>
            <a:spLocks/>
          </p:cNvSpPr>
          <p:nvPr/>
        </p:nvSpPr>
        <p:spPr bwMode="auto">
          <a:xfrm>
            <a:off x="3114886" y="3311786"/>
            <a:ext cx="4916441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Partner search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68173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  <p:bldP spid="8" grpId="0" animBg="1"/>
      <p:bldP spid="9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E50FD9-0425-D1BA-BB5A-306AAEE8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Example of an organisation profile (continued)</a:t>
            </a:r>
          </a:p>
        </p:txBody>
      </p:sp>
      <p:pic>
        <p:nvPicPr>
          <p:cNvPr id="3" name="Picture 2" descr="Example of an organisation profile (continued)">
            <a:extLst>
              <a:ext uri="{FF2B5EF4-FFF2-40B4-BE49-F238E27FC236}">
                <a16:creationId xmlns:a16="http://schemas.microsoft.com/office/drawing/2014/main" id="{574BEEF8-0E8C-61B2-CDD1-4D1A365738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54F647-8D43-C960-B6D3-B16416D313DC}"/>
              </a:ext>
            </a:extLst>
          </p:cNvPr>
          <p:cNvSpPr>
            <a:spLocks/>
          </p:cNvSpPr>
          <p:nvPr/>
        </p:nvSpPr>
        <p:spPr bwMode="auto">
          <a:xfrm>
            <a:off x="4651603" y="101044"/>
            <a:ext cx="2888793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"Organisation profile"</a:t>
            </a:r>
          </a:p>
        </p:txBody>
      </p:sp>
    </p:spTree>
    <p:extLst>
      <p:ext uri="{BB962C8B-B14F-4D97-AF65-F5344CB8AC3E}">
        <p14:creationId xmlns:p14="http://schemas.microsoft.com/office/powerpoint/2010/main" val="3189493903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A8493A9-D605-FE8A-01C1-32506EE573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IE" noProof="0" dirty="0"/>
              <a:t>Contact form</a:t>
            </a:r>
          </a:p>
        </p:txBody>
      </p:sp>
      <p:pic>
        <p:nvPicPr>
          <p:cNvPr id="3" name="Picture 2" descr="Example of a contact form">
            <a:extLst>
              <a:ext uri="{FF2B5EF4-FFF2-40B4-BE49-F238E27FC236}">
                <a16:creationId xmlns:a16="http://schemas.microsoft.com/office/drawing/2014/main" id="{ECFF8A93-7A74-F91E-0BD8-7ACB39443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160"/>
            <a:ext cx="12192000" cy="6639679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F962AE0A-D131-21B8-2C81-EE2CCD004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2465295"/>
            <a:ext cx="1985334" cy="862572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0A6F8F66-7ADF-78D8-468E-6E83C6798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5" idx="2"/>
            <a:endCxn id="7" idx="0"/>
          </p:cNvCxnSpPr>
          <p:nvPr/>
        </p:nvCxnSpPr>
        <p:spPr bwMode="auto">
          <a:xfrm flipH="1">
            <a:off x="2840195" y="1827585"/>
            <a:ext cx="550391" cy="63771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BBEE0FC-91D6-E746-8A67-E9ABD8D13516}"/>
              </a:ext>
            </a:extLst>
          </p:cNvPr>
          <p:cNvSpPr>
            <a:spLocks/>
          </p:cNvSpPr>
          <p:nvPr/>
        </p:nvSpPr>
        <p:spPr bwMode="auto">
          <a:xfrm>
            <a:off x="438258" y="1150477"/>
            <a:ext cx="5904656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Info of the sender – no personal information </a:t>
            </a:r>
            <a:br>
              <a:rPr lang="en-IE" sz="2000" b="1" noProof="0" dirty="0">
                <a:solidFill>
                  <a:srgbClr val="000000"/>
                </a:solidFill>
                <a:latin typeface="+mn-lt"/>
              </a:rPr>
            </a:b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of the recipient is disclosed through this form!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41FFDE44-46F9-4C9A-BB35-A7805EF1C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7" y="3327866"/>
            <a:ext cx="8192943" cy="44249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cxnSp>
        <p:nvCxnSpPr>
          <p:cNvPr id="11" name="AutoShape 15">
            <a:extLst>
              <a:ext uri="{FF2B5EF4-FFF2-40B4-BE49-F238E27FC236}">
                <a16:creationId xmlns:a16="http://schemas.microsoft.com/office/drawing/2014/main" id="{F88F3E56-731C-254B-49D5-EAD7FDF0B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10" idx="2"/>
            <a:endCxn id="14" idx="0"/>
          </p:cNvCxnSpPr>
          <p:nvPr/>
        </p:nvCxnSpPr>
        <p:spPr bwMode="auto">
          <a:xfrm flipH="1">
            <a:off x="5943999" y="2803849"/>
            <a:ext cx="2247956" cy="524017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45D68C0F-385E-7B0D-7C23-2751E875EDFC}"/>
              </a:ext>
            </a:extLst>
          </p:cNvPr>
          <p:cNvSpPr>
            <a:spLocks/>
          </p:cNvSpPr>
          <p:nvPr/>
        </p:nvSpPr>
        <p:spPr bwMode="auto">
          <a:xfrm>
            <a:off x="4383253" y="2126741"/>
            <a:ext cx="7617403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Using the contact forms is subject to the Terms &amp; Conditions of use of the F&amp;T Portal; any abuse may lead to sanctions!!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09A7DA20-477F-79FD-3E3B-52EBB7A82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3770358"/>
            <a:ext cx="4813248" cy="2002914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cxnSp>
        <p:nvCxnSpPr>
          <p:cNvPr id="9" name="AutoShape 15">
            <a:extLst>
              <a:ext uri="{FF2B5EF4-FFF2-40B4-BE49-F238E27FC236}">
                <a16:creationId xmlns:a16="http://schemas.microsoft.com/office/drawing/2014/main" id="{A227AB17-1FCE-A451-4D42-DE7F554FE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8" idx="1"/>
            <a:endCxn id="16" idx="3"/>
          </p:cNvCxnSpPr>
          <p:nvPr/>
        </p:nvCxnSpPr>
        <p:spPr bwMode="auto">
          <a:xfrm flipH="1">
            <a:off x="6660776" y="4771815"/>
            <a:ext cx="659360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F0EF4A03-A9B9-C1B1-94D5-914015824DC5}"/>
              </a:ext>
            </a:extLst>
          </p:cNvPr>
          <p:cNvSpPr>
            <a:spLocks/>
          </p:cNvSpPr>
          <p:nvPr/>
        </p:nvSpPr>
        <p:spPr bwMode="auto">
          <a:xfrm>
            <a:off x="7320136" y="4433261"/>
            <a:ext cx="4680520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Mandatory captcha to minimise risks of abuse through bots</a:t>
            </a:r>
          </a:p>
        </p:txBody>
      </p:sp>
    </p:spTree>
    <p:extLst>
      <p:ext uri="{BB962C8B-B14F-4D97-AF65-F5344CB8AC3E}">
        <p14:creationId xmlns:p14="http://schemas.microsoft.com/office/powerpoint/2010/main" val="220981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4" grpId="0" animBg="1"/>
      <p:bldP spid="10" grpId="0" animBg="1"/>
      <p:bldP spid="1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09F8-7198-4492-8572-46499759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Spam/phishing: what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297A5-1B8B-4662-9C55-997410D6B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 a user, there is </a:t>
            </a:r>
            <a:r>
              <a:rPr kumimoji="0" lang="en-IE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obligation for you to reply to contact attempts</a:t>
            </a:r>
            <a:r>
              <a:rPr kumimoji="0" lang="en-IE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you have any doubt, please remember that:</a:t>
            </a:r>
          </a:p>
          <a:p>
            <a:pPr marL="808038" marR="0" lvl="1" indent="-350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EC services never ask for any sensitive information via email</a:t>
            </a:r>
          </a:p>
          <a:p>
            <a:pPr marL="808038" marR="0" lvl="1" indent="-350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Your personal information is never disclosed to the sender</a:t>
            </a:r>
          </a:p>
          <a:p>
            <a:pPr marL="808038" marR="0" lvl="1" indent="-3508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copy of every F&amp;T Portal notification received via email </a:t>
            </a: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available through your notifications on the F&amp;T Portal itself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>
                <a:srgbClr val="034EA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 not forget to activate 2-factor authentication for increased security!</a:t>
            </a:r>
            <a:endParaRPr kumimoji="0" lang="en-IE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2C51F5-45D8-42BE-B643-05C06E1B8CD0}"/>
              </a:ext>
            </a:extLst>
          </p:cNvPr>
          <p:cNvSpPr txBox="1"/>
          <p:nvPr/>
        </p:nvSpPr>
        <p:spPr>
          <a:xfrm>
            <a:off x="838198" y="6084000"/>
            <a:ext cx="10905699" cy="523220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ebdings" panose="05030102010509060703" pitchFamily="18" charset="2"/>
              </a:rPr>
              <a:t></a:t>
            </a:r>
            <a:r>
              <a:rPr lang="en-IE" sz="1400" noProof="0" dirty="0">
                <a:latin typeface="+mn-lt"/>
                <a:sym typeface="Webdings" panose="05030102010509060703" pitchFamily="18" charset="2"/>
              </a:rPr>
              <a:t> </a:t>
            </a: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https://ec.europa.eu/info/funding-tenders/opportunities/portal/screen/support/faq/7942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89770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tifications can be found under the &quot;My Area&quot; menu then &quot;Content centre&quot; and &quot;Notifications&quot;">
            <a:extLst>
              <a:ext uri="{FF2B5EF4-FFF2-40B4-BE49-F238E27FC236}">
                <a16:creationId xmlns:a16="http://schemas.microsoft.com/office/drawing/2014/main" id="{DF3DBEE4-7DD3-9370-9BD0-C04C75FF0A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9493" y="548680"/>
            <a:ext cx="311219" cy="346866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B1D0B2-BEF3-F99A-FE68-DC22BC0B3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64" y="2345392"/>
            <a:ext cx="856792" cy="240632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cxnSp>
        <p:nvCxnSpPr>
          <p:cNvPr id="8" name="Auto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" idx="0"/>
            <a:endCxn id="9" idx="1"/>
          </p:cNvCxnSpPr>
          <p:nvPr/>
        </p:nvCxnSpPr>
        <p:spPr bwMode="auto">
          <a:xfrm flipV="1">
            <a:off x="9664048" y="722113"/>
            <a:ext cx="2185445" cy="1551234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8F6E1B04-8F36-A2FF-18F1-DD5D767CD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" idx="1"/>
            <a:endCxn id="10" idx="3"/>
          </p:cNvCxnSpPr>
          <p:nvPr/>
        </p:nvCxnSpPr>
        <p:spPr bwMode="auto">
          <a:xfrm flipH="1">
            <a:off x="985556" y="2465708"/>
            <a:ext cx="7198676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" name="Content Placeholder 1"/>
          <p:cNvSpPr>
            <a:spLocks noGrp="1"/>
          </p:cNvSpPr>
          <p:nvPr>
            <p:ph type="title" idx="4294967295"/>
          </p:nvPr>
        </p:nvSpPr>
        <p:spPr bwMode="auto">
          <a:xfrm>
            <a:off x="8184232" y="2273347"/>
            <a:ext cx="2959632" cy="384721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View your notifications</a:t>
            </a:r>
          </a:p>
        </p:txBody>
      </p:sp>
    </p:spTree>
    <p:extLst>
      <p:ext uri="{BB962C8B-B14F-4D97-AF65-F5344CB8AC3E}">
        <p14:creationId xmlns:p14="http://schemas.microsoft.com/office/powerpoint/2010/main" val="407040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7CC9DC-0D61-89FC-B4B4-64A5AF7EE9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86"/>
            <a:ext cx="12192000" cy="6858686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FD70FF4-2299-D188-9637-1F356509D08A}"/>
              </a:ext>
            </a:extLst>
          </p:cNvPr>
          <p:cNvSpPr>
            <a:spLocks/>
          </p:cNvSpPr>
          <p:nvPr/>
        </p:nvSpPr>
        <p:spPr bwMode="auto">
          <a:xfrm>
            <a:off x="4149665" y="1124744"/>
            <a:ext cx="3892669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CC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Client centricity improvement: recommendations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E2839-0CA5-A09E-364B-27A25877A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2666198"/>
            <a:ext cx="1728192" cy="402762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</p:spTree>
    <p:extLst>
      <p:ext uri="{BB962C8B-B14F-4D97-AF65-F5344CB8AC3E}">
        <p14:creationId xmlns:p14="http://schemas.microsoft.com/office/powerpoint/2010/main" val="46143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2A7FA4-52B3-216C-6C7F-58A3758D0A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55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0C7D2-97D5-0922-4693-84E4B768EA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6D60A4-F1EB-97C8-7A4F-B392E7AF1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536" y="2666198"/>
            <a:ext cx="1786190" cy="673768"/>
          </a:xfrm>
          <a:prstGeom prst="rect">
            <a:avLst/>
          </a:prstGeom>
          <a:noFill/>
          <a:ln w="28575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</p:spTree>
    <p:extLst>
      <p:ext uri="{BB962C8B-B14F-4D97-AF65-F5344CB8AC3E}">
        <p14:creationId xmlns:p14="http://schemas.microsoft.com/office/powerpoint/2010/main" val="20912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8D511F-08CE-5CDD-4E5F-9366C7ACB6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90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297A5-1B8B-4662-9C55-997410D6B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40215"/>
            <a:ext cx="10905699" cy="4647426"/>
          </a:xfr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IE" noProof="0" dirty="0"/>
              <a:t>Calls for proposals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Calls for tenders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EU funded projects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Organisations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Persons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Horizon Results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FAQs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News</a:t>
            </a:r>
          </a:p>
          <a:p>
            <a:pPr>
              <a:spcAft>
                <a:spcPts val="1200"/>
              </a:spcAft>
            </a:pPr>
            <a:r>
              <a:rPr lang="en-IE" noProof="0" dirty="0"/>
              <a:t>Events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B09F8-7198-4492-8572-46499759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Content centre: …but wait, there's more!</a:t>
            </a:r>
          </a:p>
        </p:txBody>
      </p:sp>
    </p:spTree>
    <p:extLst>
      <p:ext uri="{BB962C8B-B14F-4D97-AF65-F5344CB8AC3E}">
        <p14:creationId xmlns:p14="http://schemas.microsoft.com/office/powerpoint/2010/main" val="26567123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4216FAE-1518-A97D-80A7-3C6188CD5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B0577E-6D85-4466-B61B-9CCC9A81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4. Submit your proposal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9D81AB2-708F-44CD-9044-487F9F9DA8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Basic rules of drafting a proposal</a:t>
            </a:r>
          </a:p>
        </p:txBody>
      </p:sp>
    </p:spTree>
    <p:extLst>
      <p:ext uri="{BB962C8B-B14F-4D97-AF65-F5344CB8AC3E}">
        <p14:creationId xmlns:p14="http://schemas.microsoft.com/office/powerpoint/2010/main" val="132303221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D1438B-D86C-F513-FF4E-76E9B1EF6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Preparing &amp; managing your proposal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BCFCC2-9527-73CC-6557-3FD4B4751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  <a:buSzPct val="100000"/>
            </a:pPr>
            <a:r>
              <a:rPr lang="en-IE" noProof="0" dirty="0"/>
              <a:t>To start preparing your proposal, you need to go on the topic page itself</a:t>
            </a:r>
          </a:p>
          <a:p>
            <a:pPr>
              <a:spcBef>
                <a:spcPts val="2400"/>
              </a:spcBef>
              <a:buSzPct val="100000"/>
            </a:pPr>
            <a:r>
              <a:rPr lang="en-IE" noProof="0" dirty="0"/>
              <a:t>Managing your proposal: Draft / Submitted / Refused proposals are available under </a:t>
            </a:r>
            <a:br>
              <a:rPr lang="en-IE" noProof="0" dirty="0"/>
            </a:br>
            <a:r>
              <a:rPr lang="en-IE" b="1" noProof="0" dirty="0"/>
              <a:t>My Area </a:t>
            </a:r>
            <a:r>
              <a:rPr lang="en-IE" b="1" noProof="0" dirty="0">
                <a:sym typeface="Wingdings" panose="05000000000000000000" pitchFamily="2" charset="2"/>
              </a:rPr>
              <a:t></a:t>
            </a:r>
            <a:r>
              <a:rPr lang="en-IE" b="1" noProof="0" dirty="0"/>
              <a:t> My Proposals</a:t>
            </a:r>
            <a:br>
              <a:rPr lang="en-IE" b="1" noProof="0" dirty="0"/>
            </a:br>
            <a:endParaRPr lang="en-IE" b="1" noProof="0" dirty="0"/>
          </a:p>
          <a:p>
            <a:pPr>
              <a:spcBef>
                <a:spcPts val="2400"/>
              </a:spcBef>
              <a:buSzPct val="100000"/>
            </a:pPr>
            <a:r>
              <a:rPr lang="en-IE" b="1" noProof="0" dirty="0"/>
              <a:t>Part A </a:t>
            </a:r>
            <a:r>
              <a:rPr lang="en-IE" noProof="0" dirty="0"/>
              <a:t>(to be filled in directly online) — contains administrative information </a:t>
            </a:r>
            <a:br>
              <a:rPr lang="en-IE" noProof="0" dirty="0"/>
            </a:br>
            <a:r>
              <a:rPr lang="en-IE" noProof="0" dirty="0"/>
              <a:t>about the applicant and budget for the project. (Mandatory)</a:t>
            </a:r>
          </a:p>
          <a:p>
            <a:pPr>
              <a:spcBef>
                <a:spcPts val="2400"/>
              </a:spcBef>
              <a:buSzPct val="100000"/>
            </a:pPr>
            <a:r>
              <a:rPr lang="en-IE" b="1" noProof="0" dirty="0"/>
              <a:t>Part B </a:t>
            </a:r>
            <a:r>
              <a:rPr lang="en-IE" noProof="0" dirty="0"/>
              <a:t>(to be downloaded from the Portal Submission System, completed </a:t>
            </a:r>
            <a:br>
              <a:rPr lang="en-IE" noProof="0" dirty="0"/>
            </a:br>
            <a:r>
              <a:rPr lang="en-IE" noProof="0" dirty="0"/>
              <a:t>and then assembled and re-uploaded as PDF in the system) </a:t>
            </a:r>
            <a:br>
              <a:rPr lang="en-IE" noProof="0" dirty="0"/>
            </a:br>
            <a:r>
              <a:rPr lang="en-IE" noProof="0" dirty="0"/>
              <a:t>— contains the description of the action; (Mandatory)</a:t>
            </a:r>
            <a:endParaRPr lang="en-IE" b="1" noProof="0" dirty="0"/>
          </a:p>
        </p:txBody>
      </p:sp>
    </p:spTree>
    <p:extLst>
      <p:ext uri="{BB962C8B-B14F-4D97-AF65-F5344CB8AC3E}">
        <p14:creationId xmlns:p14="http://schemas.microsoft.com/office/powerpoint/2010/main" val="926277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757598" cy="8169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IE" noProof="0" dirty="0"/>
              <a:t>Looking one step ahead: grant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3E6ED-C51A-48DF-9C16-3390EAE39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8688"/>
          </a:xfrm>
        </p:spPr>
        <p:txBody>
          <a:bodyPr wrap="square">
            <a:spAutoFit/>
          </a:bodyPr>
          <a:lstStyle/>
          <a:p>
            <a:pPr marL="0" indent="0">
              <a:spcAft>
                <a:spcPts val="3000"/>
              </a:spcAft>
              <a:buNone/>
            </a:pPr>
            <a:r>
              <a:rPr lang="en-IE" noProof="0" dirty="0"/>
              <a:t>Some people nominated during the proposal submission phase </a:t>
            </a:r>
            <a:br>
              <a:rPr lang="en-IE" noProof="0" dirty="0"/>
            </a:br>
            <a:r>
              <a:rPr lang="en-IE" noProof="0" dirty="0"/>
              <a:t>will have a role to play in the project when the grant preparation is reached:</a:t>
            </a:r>
          </a:p>
          <a:p>
            <a:pPr>
              <a:spcAft>
                <a:spcPts val="3000"/>
              </a:spcAft>
              <a:buSzPct val="100000"/>
            </a:pPr>
            <a:r>
              <a:rPr lang="en-IE" noProof="0" dirty="0"/>
              <a:t>The </a:t>
            </a:r>
            <a:r>
              <a:rPr lang="en-IE" b="1" noProof="0" dirty="0"/>
              <a:t>proposal initiator </a:t>
            </a:r>
            <a:r>
              <a:rPr lang="en-IE" noProof="0" dirty="0"/>
              <a:t>will automatically be recognised </a:t>
            </a:r>
            <a:br>
              <a:rPr lang="en-IE" noProof="0" dirty="0"/>
            </a:br>
            <a:r>
              <a:rPr lang="en-IE" noProof="0" dirty="0"/>
              <a:t>as the </a:t>
            </a:r>
            <a:r>
              <a:rPr lang="en-IE" b="1" noProof="0" dirty="0">
                <a:solidFill>
                  <a:schemeClr val="tx2"/>
                </a:solidFill>
              </a:rPr>
              <a:t>Primary Coordinator Contact</a:t>
            </a:r>
            <a:endParaRPr lang="en-IE" noProof="0" dirty="0"/>
          </a:p>
          <a:p>
            <a:pPr>
              <a:spcAft>
                <a:spcPts val="3000"/>
              </a:spcAft>
              <a:buSzPct val="100000"/>
            </a:pPr>
            <a:r>
              <a:rPr lang="en-IE" noProof="0" dirty="0"/>
              <a:t>The </a:t>
            </a:r>
            <a:r>
              <a:rPr lang="en-IE" b="1" noProof="0" dirty="0"/>
              <a:t>"Main Contacts" of the participating organisations identified </a:t>
            </a:r>
            <a:br>
              <a:rPr lang="en-IE" b="1" noProof="0" dirty="0"/>
            </a:br>
            <a:r>
              <a:rPr lang="en-IE" b="1" noProof="0" dirty="0"/>
              <a:t>during proposal submission</a:t>
            </a:r>
            <a:r>
              <a:rPr lang="en-IE" noProof="0" dirty="0"/>
              <a:t> will become </a:t>
            </a:r>
            <a:r>
              <a:rPr lang="en-IE" b="1" noProof="0" dirty="0">
                <a:solidFill>
                  <a:schemeClr val="tx2"/>
                </a:solidFill>
              </a:rPr>
              <a:t>Participant Contacts</a:t>
            </a:r>
            <a:endParaRPr lang="en-IE" noProof="0" dirty="0"/>
          </a:p>
          <a:p>
            <a:pPr marL="0" indent="0">
              <a:spcAft>
                <a:spcPts val="3000"/>
              </a:spcAft>
              <a:buNone/>
            </a:pPr>
            <a:r>
              <a:rPr lang="en-IE" noProof="0" dirty="0"/>
              <a:t>Roles are never definitive! It will be possible to change afterwards if needed.</a:t>
            </a:r>
          </a:p>
        </p:txBody>
      </p:sp>
    </p:spTree>
    <p:extLst>
      <p:ext uri="{BB962C8B-B14F-4D97-AF65-F5344CB8AC3E}">
        <p14:creationId xmlns:p14="http://schemas.microsoft.com/office/powerpoint/2010/main" val="38112691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C4689-398A-42D1-89AB-097DC5939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The Identity and Access Management</a:t>
            </a:r>
          </a:p>
        </p:txBody>
      </p:sp>
      <p:sp>
        <p:nvSpPr>
          <p:cNvPr id="101" name="Rounded Rectangle 10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271464" y="1989128"/>
            <a:ext cx="9229734" cy="1850280"/>
          </a:xfrm>
          <a:prstGeom prst="roundRect">
            <a:avLst>
              <a:gd name="adj" fmla="val 13792"/>
            </a:avLst>
          </a:prstGeom>
          <a:solidFill>
            <a:schemeClr val="bg1">
              <a:lumMod val="8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26" name="Rounded Rectangle 1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271464" y="1989128"/>
            <a:ext cx="9229734" cy="1850280"/>
          </a:xfrm>
          <a:prstGeom prst="roundRect">
            <a:avLst>
              <a:gd name="adj" fmla="val 1379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369" name="Text Box 14"/>
          <p:cNvSpPr txBox="1">
            <a:spLocks noChangeArrowheads="1"/>
          </p:cNvSpPr>
          <p:nvPr/>
        </p:nvSpPr>
        <p:spPr bwMode="auto">
          <a:xfrm rot="16200000">
            <a:off x="789404" y="2637269"/>
            <a:ext cx="1850280" cy="553998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Coordinating</a:t>
            </a:r>
            <a:b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beneficiary</a:t>
            </a:r>
          </a:p>
        </p:txBody>
      </p:sp>
      <p:sp>
        <p:nvSpPr>
          <p:cNvPr id="103" name="Rounded Rectangle 1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271464" y="4005351"/>
            <a:ext cx="9229734" cy="1850400"/>
          </a:xfrm>
          <a:prstGeom prst="roundRect">
            <a:avLst>
              <a:gd name="adj" fmla="val 13792"/>
            </a:avLst>
          </a:prstGeom>
          <a:solidFill>
            <a:schemeClr val="bg1">
              <a:lumMod val="8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27" name="Rounded Rectangle 1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271464" y="4005351"/>
            <a:ext cx="9229734" cy="1850400"/>
          </a:xfrm>
          <a:prstGeom prst="roundRect">
            <a:avLst>
              <a:gd name="adj" fmla="val 1379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05" name="Text Box 14"/>
          <p:cNvSpPr txBox="1">
            <a:spLocks noChangeArrowheads="1"/>
          </p:cNvSpPr>
          <p:nvPr/>
        </p:nvSpPr>
        <p:spPr bwMode="auto">
          <a:xfrm rot="16200000">
            <a:off x="789343" y="4653552"/>
            <a:ext cx="1850400" cy="553998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GB"/>
            </a:defPPr>
            <a:lvl1pPr algn="ctr">
              <a:spcBef>
                <a:spcPct val="50000"/>
              </a:spcBef>
              <a:defRPr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Participating</a:t>
            </a:r>
            <a:b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</a:b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beneficiary</a:t>
            </a: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2224206" y="1485071"/>
            <a:ext cx="2948400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Organisation roles</a:t>
            </a:r>
          </a:p>
        </p:txBody>
      </p:sp>
      <p:sp>
        <p:nvSpPr>
          <p:cNvPr id="100" name="Rounded Rectangle 9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206577" y="1845114"/>
            <a:ext cx="2952000" cy="4176461"/>
          </a:xfrm>
          <a:prstGeom prst="roundRect">
            <a:avLst>
              <a:gd name="adj" fmla="val 19351"/>
            </a:avLst>
          </a:prstGeom>
          <a:solidFill>
            <a:srgbClr val="FFFFFF">
              <a:alpha val="74902"/>
            </a:srgbClr>
          </a:solidFill>
          <a:ln w="381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31" name="Rounded Rectangle 130" descr="Organisation roles include: the LEAR, Account Administrators, Legal Signatories and Final Signatories. These roles can be defined for every organisation."/>
          <p:cNvSpPr/>
          <p:nvPr/>
        </p:nvSpPr>
        <p:spPr bwMode="auto">
          <a:xfrm>
            <a:off x="2206577" y="1845114"/>
            <a:ext cx="2952000" cy="4176461"/>
          </a:xfrm>
          <a:prstGeom prst="roundRect">
            <a:avLst>
              <a:gd name="adj" fmla="val 19351"/>
            </a:avLst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12366" y="2183224"/>
            <a:ext cx="532319" cy="617431"/>
            <a:chOff x="5437457" y="2058830"/>
            <a:chExt cx="532319" cy="617431"/>
          </a:xfrm>
        </p:grpSpPr>
        <p:grpSp>
          <p:nvGrpSpPr>
            <p:cNvPr id="439" name="Group 37"/>
            <p:cNvGrpSpPr>
              <a:grpSpLocks noChangeAspect="1"/>
            </p:cNvGrpSpPr>
            <p:nvPr/>
          </p:nvGrpSpPr>
          <p:grpSpPr bwMode="auto">
            <a:xfrm>
              <a:off x="5437457" y="2060946"/>
              <a:ext cx="532319" cy="615315"/>
              <a:chOff x="3198" y="1344"/>
              <a:chExt cx="453" cy="523"/>
            </a:xfrm>
            <a:effectLst>
              <a:outerShdw blurRad="25400" dist="127000" dir="21000000" sx="76000" sy="76000" kx="-1200000" algn="bl" rotWithShape="0">
                <a:prstClr val="black">
                  <a:alpha val="50000"/>
                </a:prstClr>
              </a:outerShdw>
            </a:effectLst>
          </p:grpSpPr>
          <p:sp>
            <p:nvSpPr>
              <p:cNvPr id="440" name="AutoShape 38"/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7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E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LEAR</a:t>
                </a:r>
              </a:p>
            </p:txBody>
          </p:sp>
          <p:grpSp>
            <p:nvGrpSpPr>
              <p:cNvPr id="441" name="Group 39"/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442" name="AutoShape 40"/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Oval 41"/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58" name="AutoShape 24"/>
            <p:cNvSpPr>
              <a:spLocks noChangeArrowheads="1"/>
            </p:cNvSpPr>
            <p:nvPr/>
          </p:nvSpPr>
          <p:spPr bwMode="auto">
            <a:xfrm>
              <a:off x="5512073" y="2058830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sp>
          <p:nvSpPr>
            <p:cNvPr id="159" name="AutoShape 25"/>
            <p:cNvSpPr>
              <a:spLocks noChangeArrowheads="1"/>
            </p:cNvSpPr>
            <p:nvPr/>
          </p:nvSpPr>
          <p:spPr bwMode="auto">
            <a:xfrm rot="16200000">
              <a:off x="5672485" y="2028516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434" name="Group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64131" y="2183224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435" name="AutoShape 43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AccAd</a:t>
              </a:r>
            </a:p>
          </p:txBody>
        </p:sp>
        <p:grpSp>
          <p:nvGrpSpPr>
            <p:cNvPr id="436" name="Group 44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37" name="AutoShape 45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38" name="Oval 46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7" name="Group 1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012368" y="2958057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48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LSIGN</a:t>
              </a:r>
            </a:p>
          </p:txBody>
        </p:sp>
        <p:grpSp>
          <p:nvGrpSpPr>
            <p:cNvPr id="149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50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1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2" name="Group 1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764133" y="3046642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53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FSIGN</a:t>
              </a:r>
              <a:endPara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54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55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6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0" name="Group 1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12366" y="4200392"/>
            <a:ext cx="532319" cy="617431"/>
            <a:chOff x="5437457" y="2058830"/>
            <a:chExt cx="532319" cy="617431"/>
          </a:xfrm>
        </p:grpSpPr>
        <p:grpSp>
          <p:nvGrpSpPr>
            <p:cNvPr id="161" name="Group 37"/>
            <p:cNvGrpSpPr>
              <a:grpSpLocks noChangeAspect="1"/>
            </p:cNvGrpSpPr>
            <p:nvPr/>
          </p:nvGrpSpPr>
          <p:grpSpPr bwMode="auto">
            <a:xfrm>
              <a:off x="5437457" y="2060946"/>
              <a:ext cx="532319" cy="615315"/>
              <a:chOff x="3198" y="1344"/>
              <a:chExt cx="453" cy="523"/>
            </a:xfrm>
            <a:effectLst>
              <a:outerShdw blurRad="25400" dist="127000" dir="21000000" sx="76000" sy="76000" kx="-1200000" algn="bl" rotWithShape="0">
                <a:prstClr val="black">
                  <a:alpha val="50000"/>
                </a:prstClr>
              </a:outerShdw>
            </a:effectLst>
          </p:grpSpPr>
          <p:sp>
            <p:nvSpPr>
              <p:cNvPr id="164" name="AutoShape 38"/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7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E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itchFamily="34" charset="0"/>
                    <a:ea typeface="+mn-ea"/>
                    <a:cs typeface="+mn-cs"/>
                  </a:rPr>
                  <a:t>LEAR</a:t>
                </a:r>
              </a:p>
            </p:txBody>
          </p:sp>
          <p:grpSp>
            <p:nvGrpSpPr>
              <p:cNvPr id="165" name="Group 39"/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166" name="AutoShape 40"/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Oval 41"/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2" name="AutoShape 24"/>
            <p:cNvSpPr>
              <a:spLocks noChangeArrowheads="1"/>
            </p:cNvSpPr>
            <p:nvPr/>
          </p:nvSpPr>
          <p:spPr bwMode="auto">
            <a:xfrm>
              <a:off x="5512073" y="2058830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endParaRPr>
            </a:p>
          </p:txBody>
        </p:sp>
        <p:sp>
          <p:nvSpPr>
            <p:cNvPr id="163" name="AutoShape 25"/>
            <p:cNvSpPr>
              <a:spLocks noChangeArrowheads="1"/>
            </p:cNvSpPr>
            <p:nvPr/>
          </p:nvSpPr>
          <p:spPr bwMode="auto">
            <a:xfrm rot="16200000">
              <a:off x="5672485" y="2028516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116" name="Group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64131" y="4202508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17" name="AutoShape 43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AccAd</a:t>
              </a:r>
            </a:p>
          </p:txBody>
        </p:sp>
        <p:grpSp>
          <p:nvGrpSpPr>
            <p:cNvPr id="118" name="Group 44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119" name="AutoShape 45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0" name="Oval 46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6" name="Group 10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012368" y="4952404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07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LSIGN</a:t>
              </a:r>
            </a:p>
          </p:txBody>
        </p:sp>
        <p:grpSp>
          <p:nvGrpSpPr>
            <p:cNvPr id="108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09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0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1" name="Group 1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764133" y="5060722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12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rPr>
                <a:t>FSIGN</a:t>
              </a:r>
              <a:endPara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13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14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5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8" name="Text Box 14"/>
          <p:cNvSpPr txBox="1">
            <a:spLocks noChangeArrowheads="1"/>
          </p:cNvSpPr>
          <p:nvPr/>
        </p:nvSpPr>
        <p:spPr bwMode="auto">
          <a:xfrm>
            <a:off x="5391071" y="1485071"/>
            <a:ext cx="2947447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Project roles</a:t>
            </a:r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383066" y="1845114"/>
            <a:ext cx="2952000" cy="4176462"/>
          </a:xfrm>
          <a:prstGeom prst="roundRect">
            <a:avLst>
              <a:gd name="adj" fmla="val 19262"/>
            </a:avLst>
          </a:prstGeom>
          <a:solidFill>
            <a:srgbClr val="FFFFFF">
              <a:alpha val="74902"/>
            </a:srgbClr>
          </a:solidFill>
          <a:ln w="381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30" name="Rounded Rectangle 129" descr="Project roles include: the Primary Coordinator Contact and Coordinator Contacts (for the coordinating entity) or Participant Contacts (for other entities in the consortium), Legal Signatories assigned to a project, Financial Signatories assigned to a project, Task Managers, Team Members."/>
          <p:cNvSpPr/>
          <p:nvPr/>
        </p:nvSpPr>
        <p:spPr bwMode="auto">
          <a:xfrm>
            <a:off x="5383066" y="1845114"/>
            <a:ext cx="2952000" cy="4176461"/>
          </a:xfrm>
          <a:prstGeom prst="roundRect">
            <a:avLst>
              <a:gd name="adj" fmla="val 19262"/>
            </a:avLst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372" name="Group 18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38908" y="2183224"/>
            <a:ext cx="533824" cy="615315"/>
            <a:chOff x="2810" y="391"/>
            <a:chExt cx="453" cy="525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375" name="AutoShape 19"/>
            <p:cNvSpPr>
              <a:spLocks noChangeArrowheads="1"/>
            </p:cNvSpPr>
            <p:nvPr/>
          </p:nvSpPr>
          <p:spPr bwMode="auto">
            <a:xfrm rot="-5400000">
              <a:off x="2911" y="565"/>
              <a:ext cx="251" cy="453"/>
            </a:xfrm>
            <a:prstGeom prst="flowChartDelay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PCoCo</a:t>
              </a:r>
            </a:p>
          </p:txBody>
        </p:sp>
        <p:grpSp>
          <p:nvGrpSpPr>
            <p:cNvPr id="397" name="Group 187"/>
            <p:cNvGrpSpPr>
              <a:grpSpLocks/>
            </p:cNvGrpSpPr>
            <p:nvPr/>
          </p:nvGrpSpPr>
          <p:grpSpPr bwMode="auto">
            <a:xfrm>
              <a:off x="2879" y="391"/>
              <a:ext cx="318" cy="364"/>
              <a:chOff x="2879" y="391"/>
              <a:chExt cx="318" cy="364"/>
            </a:xfrm>
          </p:grpSpPr>
          <p:grpSp>
            <p:nvGrpSpPr>
              <p:cNvPr id="398" name="Group 21"/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1065" y="2023"/>
                <a:chExt cx="318" cy="364"/>
              </a:xfrm>
            </p:grpSpPr>
            <p:sp>
              <p:nvSpPr>
                <p:cNvPr id="417" name="AutoShape 22"/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Oval 23"/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t" anchorCtr="1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Black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" name="AutoShape 24"/>
              <p:cNvSpPr>
                <a:spLocks noChangeArrowheads="1"/>
              </p:cNvSpPr>
              <p:nvPr/>
            </p:nvSpPr>
            <p:spPr bwMode="auto">
              <a:xfrm>
                <a:off x="2880" y="391"/>
                <a:ext cx="314" cy="272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marL="0" marR="0" lvl="0" indent="0" algn="ctr" defTabSz="914400" rtl="0" eaLnBrk="1" fontAlgn="base" latinLnBrk="0" hangingPunct="1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0" name="AutoShape 25"/>
              <p:cNvSpPr>
                <a:spLocks noChangeArrowheads="1"/>
              </p:cNvSpPr>
              <p:nvPr/>
            </p:nvSpPr>
            <p:spPr bwMode="auto">
              <a:xfrm rot="-5400000">
                <a:off x="3016" y="366"/>
                <a:ext cx="46" cy="317"/>
              </a:xfrm>
              <a:prstGeom prst="moon">
                <a:avLst>
                  <a:gd name="adj" fmla="val 70588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9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38298" y="2186958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420" name="AutoShape 5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CoCo</a:t>
              </a:r>
            </a:p>
          </p:txBody>
        </p:sp>
        <p:grpSp>
          <p:nvGrpSpPr>
            <p:cNvPr id="421" name="Group 6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22" name="AutoShape 7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3" name="Oval 8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2" name="Group 1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931565" y="2183224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33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DB0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PLSIGN</a:t>
              </a:r>
              <a:endParaRPr kumimoji="0" lang="en-IE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34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35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36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7" name="Group 1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27140" y="2183224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38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PFSIGN</a:t>
              </a:r>
              <a:endPara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39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40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1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4" name="Group 1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42600" y="2958057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425" name="AutoShape 187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TaMa</a:t>
              </a:r>
            </a:p>
          </p:txBody>
        </p:sp>
        <p:grpSp>
          <p:nvGrpSpPr>
            <p:cNvPr id="426" name="Group 188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27" name="AutoShape 189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28" name="Oval 190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9" name="Group 2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31564" y="3049583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430" name="AutoShape 202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TeMe</a:t>
              </a:r>
            </a:p>
          </p:txBody>
        </p:sp>
        <p:grpSp>
          <p:nvGrpSpPr>
            <p:cNvPr id="431" name="Group 203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32" name="AutoShape 204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33" name="Oval 205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2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89357" y="4202508"/>
            <a:ext cx="532317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83" name="AutoShape 9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PaCo</a:t>
              </a:r>
            </a:p>
          </p:txBody>
        </p:sp>
        <p:grpSp>
          <p:nvGrpSpPr>
            <p:cNvPr id="84" name="Group 10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85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6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2" name="Group 1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931565" y="4199567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43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DB0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PLSIGN</a:t>
              </a:r>
              <a:endPara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44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45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6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9" name="Group 1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27140" y="4199567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80" name="AutoShape 9"/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PFSIGN</a:t>
              </a:r>
              <a:endParaRPr kumimoji="0" lang="en-IE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81" name="Group 10"/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82" name="AutoShape 11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83" name="Oval 12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7" name="Group 1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42600" y="4952404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88" name="AutoShape 187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TaMa</a:t>
              </a:r>
            </a:p>
          </p:txBody>
        </p:sp>
        <p:grpSp>
          <p:nvGrpSpPr>
            <p:cNvPr id="89" name="Group 188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90" name="AutoShape 189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" name="Oval 190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" name="Group 2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31564" y="5063663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93" name="AutoShape 202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TeMe</a:t>
              </a:r>
            </a:p>
          </p:txBody>
        </p:sp>
        <p:grpSp>
          <p:nvGrpSpPr>
            <p:cNvPr id="94" name="Group 203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95" name="AutoShape 204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6" name="Oval 205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7" name="Text Box 14"/>
          <p:cNvSpPr txBox="1">
            <a:spLocks noChangeArrowheads="1"/>
          </p:cNvSpPr>
          <p:nvPr/>
        </p:nvSpPr>
        <p:spPr bwMode="auto">
          <a:xfrm>
            <a:off x="8556982" y="1485071"/>
            <a:ext cx="1655519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Audit roles</a:t>
            </a:r>
          </a:p>
        </p:txBody>
      </p:sp>
      <p:sp>
        <p:nvSpPr>
          <p:cNvPr id="168" name="Rounded Rectangle 1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559555" y="1832755"/>
            <a:ext cx="1653611" cy="4176463"/>
          </a:xfrm>
          <a:prstGeom prst="roundRect">
            <a:avLst>
              <a:gd name="adj" fmla="val 19351"/>
            </a:avLst>
          </a:prstGeom>
          <a:solidFill>
            <a:srgbClr val="FFFFFF">
              <a:alpha val="74902"/>
            </a:srgbClr>
          </a:solidFill>
          <a:ln w="381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69" name="Rounded Rectangle 168" descr="In case of audits, audit roles exist too: Primary Audit Contact and Audit Contacts."/>
          <p:cNvSpPr/>
          <p:nvPr/>
        </p:nvSpPr>
        <p:spPr bwMode="auto">
          <a:xfrm>
            <a:off x="8559555" y="1845112"/>
            <a:ext cx="1653611" cy="4176464"/>
          </a:xfrm>
          <a:prstGeom prst="roundRect">
            <a:avLst>
              <a:gd name="adj" fmla="val 19351"/>
            </a:avLst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170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73006" y="2471256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71" name="AutoShape 5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PAuCo</a:t>
              </a:r>
            </a:p>
          </p:txBody>
        </p:sp>
        <p:grpSp>
          <p:nvGrpSpPr>
            <p:cNvPr id="172" name="Group 6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173" name="AutoShape 7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74" name="Oval 8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5" name="Group 1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44743" y="2627700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76" name="AutoShape 187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AuCo</a:t>
              </a:r>
            </a:p>
          </p:txBody>
        </p:sp>
        <p:grpSp>
          <p:nvGrpSpPr>
            <p:cNvPr id="177" name="Group 188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178" name="AutoShape 189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84" name="Oval 190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5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73006" y="4507928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196" name="AutoShape 5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PAuCo</a:t>
              </a:r>
            </a:p>
          </p:txBody>
        </p:sp>
        <p:grpSp>
          <p:nvGrpSpPr>
            <p:cNvPr id="197" name="Group 6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198" name="AutoShape 7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99" name="Oval 8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0" name="Group 1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44743" y="4664372"/>
            <a:ext cx="532319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201" name="AutoShape 187"/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itchFamily="34" charset="0"/>
                  <a:ea typeface="+mn-ea"/>
                  <a:cs typeface="+mn-cs"/>
                </a:rPr>
                <a:t>AuCo</a:t>
              </a:r>
            </a:p>
          </p:txBody>
        </p:sp>
        <p:grpSp>
          <p:nvGrpSpPr>
            <p:cNvPr id="202" name="Group 188"/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203" name="AutoShape 189"/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4" name="Oval 190"/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9A2F25B-86C6-8763-6E00-281F32571166}"/>
              </a:ext>
            </a:extLst>
          </p:cNvPr>
          <p:cNvSpPr/>
          <p:nvPr/>
        </p:nvSpPr>
        <p:spPr>
          <a:xfrm>
            <a:off x="838198" y="6084000"/>
            <a:ext cx="11353801" cy="52322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ebdings" panose="05030102010509060703" pitchFamily="18" charset="2"/>
              </a:rPr>
              <a:t></a:t>
            </a: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ebdings" panose="05030102010509060703" pitchFamily="18" charset="2"/>
              </a:rPr>
              <a:t> </a:t>
            </a:r>
            <a:r>
              <a:rPr lang="en-IE" sz="1400" u="sng" noProof="0" dirty="0">
                <a:latin typeface="+mn-lt"/>
                <a:hlinkClick r:id="rId3"/>
              </a:rPr>
              <a:t>https://webgate.ec.europa.eu/funding-tenders-opportunities/display/OM/Roles+and+access+rights</a:t>
            </a:r>
            <a:endParaRPr lang="en-IE" sz="14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7462450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>
            <a:extLst>
              <a:ext uri="{FF2B5EF4-FFF2-40B4-BE49-F238E27FC236}">
                <a16:creationId xmlns:a16="http://schemas.microsoft.com/office/drawing/2014/main" id="{9F58BE6D-A628-8A90-2841-71845BC3395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"Who can do what": basic principle</a:t>
            </a:r>
          </a:p>
        </p:txBody>
      </p:sp>
      <p:pic>
        <p:nvPicPr>
          <p:cNvPr id="68" name="Picture 67" descr="Organisation roles typically intervene at the level of &quot;My organisations&quot; while project roles operate under &quot;Projects&quot; (both options available in &quot;My Area&quot;)">
            <a:extLst>
              <a:ext uri="{FF2B5EF4-FFF2-40B4-BE49-F238E27FC236}">
                <a16:creationId xmlns:a16="http://schemas.microsoft.com/office/drawing/2014/main" id="{17A85A3F-A365-320A-2F34-2C4A440FA0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1"/>
          <p:cNvSpPr>
            <a:spLocks/>
          </p:cNvSpPr>
          <p:nvPr/>
        </p:nvSpPr>
        <p:spPr bwMode="auto">
          <a:xfrm>
            <a:off x="2713532" y="3131135"/>
            <a:ext cx="6784653" cy="7200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44000" anchor="ctr" anchorCtr="0">
            <a:noAutofit/>
          </a:bodyPr>
          <a:lstStyle/>
          <a:p>
            <a:pPr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Manage the organisation's data</a:t>
            </a:r>
          </a:p>
        </p:txBody>
      </p:sp>
      <p:cxnSp>
        <p:nvCxnSpPr>
          <p:cNvPr id="8" name="Auto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" idx="1"/>
            <a:endCxn id="9" idx="3"/>
          </p:cNvCxnSpPr>
          <p:nvPr/>
        </p:nvCxnSpPr>
        <p:spPr bwMode="auto">
          <a:xfrm flipH="1">
            <a:off x="1567768" y="3491135"/>
            <a:ext cx="1145764" cy="1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8" y="3321952"/>
            <a:ext cx="1530360" cy="33836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sp>
        <p:nvSpPr>
          <p:cNvPr id="73" name="Content Placeholder 1">
            <a:extLst>
              <a:ext uri="{FF2B5EF4-FFF2-40B4-BE49-F238E27FC236}">
                <a16:creationId xmlns:a16="http://schemas.microsoft.com/office/drawing/2014/main" id="{4C7D4E04-04B8-95CD-50BF-48771F823883}"/>
              </a:ext>
            </a:extLst>
          </p:cNvPr>
          <p:cNvSpPr>
            <a:spLocks/>
          </p:cNvSpPr>
          <p:nvPr/>
        </p:nvSpPr>
        <p:spPr bwMode="auto">
          <a:xfrm>
            <a:off x="2702631" y="4226235"/>
            <a:ext cx="7658374" cy="7200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44000" anchor="ctr" anchorCtr="0">
            <a:noAutofit/>
          </a:bodyPr>
          <a:lstStyle/>
          <a:p>
            <a:pPr eaLnBrk="0" hangingPunct="0">
              <a:lnSpc>
                <a:spcPct val="95000"/>
              </a:lnSpc>
              <a:spcBef>
                <a:spcPts val="600"/>
              </a:spcBef>
              <a:buClr>
                <a:srgbClr val="000000"/>
              </a:buClr>
              <a:tabLst>
                <a:tab pos="717550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Manage your projects</a:t>
            </a:r>
          </a:p>
        </p:txBody>
      </p:sp>
      <p:cxnSp>
        <p:nvCxnSpPr>
          <p:cNvPr id="74" name="AutoShape 15">
            <a:extLst>
              <a:ext uri="{FF2B5EF4-FFF2-40B4-BE49-F238E27FC236}">
                <a16:creationId xmlns:a16="http://schemas.microsoft.com/office/drawing/2014/main" id="{95E7B5BF-3DFB-53DA-41FF-801FFACE5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73" idx="1"/>
            <a:endCxn id="75" idx="3"/>
          </p:cNvCxnSpPr>
          <p:nvPr/>
        </p:nvCxnSpPr>
        <p:spPr bwMode="auto">
          <a:xfrm flipH="1">
            <a:off x="1561840" y="4586235"/>
            <a:ext cx="1140791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601C3B6E-727A-3EDF-B4AA-1503C47B6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" y="4437644"/>
            <a:ext cx="1530360" cy="29718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E" noProof="0" dirty="0"/>
          </a:p>
        </p:txBody>
      </p:sp>
      <p:grpSp>
        <p:nvGrpSpPr>
          <p:cNvPr id="2" name="Group 42">
            <a:extLst>
              <a:ext uri="{FF2B5EF4-FFF2-40B4-BE49-F238E27FC236}">
                <a16:creationId xmlns:a16="http://schemas.microsoft.com/office/drawing/2014/main" id="{ACA27885-81DF-8578-AF27-BD78F47A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68470" y="3183478"/>
            <a:ext cx="532319" cy="615315"/>
            <a:chOff x="3198" y="1344"/>
            <a:chExt cx="453" cy="523"/>
          </a:xfrm>
        </p:grpSpPr>
        <p:sp>
          <p:nvSpPr>
            <p:cNvPr id="4" name="AutoShape 43">
              <a:extLst>
                <a:ext uri="{FF2B5EF4-FFF2-40B4-BE49-F238E27FC236}">
                  <a16:creationId xmlns:a16="http://schemas.microsoft.com/office/drawing/2014/main" id="{FEEEC67D-1CFD-7DB5-C7A7-C9D4C05023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AccAd</a:t>
              </a:r>
            </a:p>
          </p:txBody>
        </p:sp>
        <p:grpSp>
          <p:nvGrpSpPr>
            <p:cNvPr id="5" name="Group 44">
              <a:extLst>
                <a:ext uri="{FF2B5EF4-FFF2-40B4-BE49-F238E27FC236}">
                  <a16:creationId xmlns:a16="http://schemas.microsoft.com/office/drawing/2014/main" id="{10DEB946-E454-4C71-17FC-5915D41CAF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6" name="AutoShape 45">
                <a:extLst>
                  <a:ext uri="{FF2B5EF4-FFF2-40B4-BE49-F238E27FC236}">
                    <a16:creationId xmlns:a16="http://schemas.microsoft.com/office/drawing/2014/main" id="{206A9186-1452-3908-C9A8-96B509CB9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0" name="Oval 46">
                <a:extLst>
                  <a:ext uri="{FF2B5EF4-FFF2-40B4-BE49-F238E27FC236}">
                    <a16:creationId xmlns:a16="http://schemas.microsoft.com/office/drawing/2014/main" id="{458BA8F9-F63F-F60F-7D43-08492CBD4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94D6C1-72EA-C4E1-8A4A-D9FC2BB38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9631300" y="4277107"/>
            <a:ext cx="532317" cy="618256"/>
            <a:chOff x="5380383" y="5801921"/>
            <a:chExt cx="560387" cy="650796"/>
          </a:xfrm>
          <a:effectLst/>
        </p:grpSpPr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9D6B9841-C526-45C9-F2F4-0C58FABFE5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PFSIGN</a:t>
              </a:r>
              <a:endParaRPr lang="en-IE" sz="10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47712DC8-DB68-2F58-56DF-B8EBC96388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4" name="AutoShape 11">
                <a:extLst>
                  <a:ext uri="{FF2B5EF4-FFF2-40B4-BE49-F238E27FC236}">
                    <a16:creationId xmlns:a16="http://schemas.microsoft.com/office/drawing/2014/main" id="{20AA3C86-06C2-E0DA-FD33-165EA16EB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5" name="Oval 12">
                <a:extLst>
                  <a:ext uri="{FF2B5EF4-FFF2-40B4-BE49-F238E27FC236}">
                    <a16:creationId xmlns:a16="http://schemas.microsoft.com/office/drawing/2014/main" id="{7A938CE1-C73D-3C9B-9DD9-20BA281577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E6C8AD-7BAE-3318-390C-89227E1C0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8112287" y="3182007"/>
            <a:ext cx="532317" cy="618256"/>
            <a:chOff x="5380383" y="5801921"/>
            <a:chExt cx="560387" cy="650796"/>
          </a:xfrm>
          <a:effectLst/>
        </p:grpSpPr>
        <p:sp>
          <p:nvSpPr>
            <p:cNvPr id="17" name="AutoShape 9">
              <a:extLst>
                <a:ext uri="{FF2B5EF4-FFF2-40B4-BE49-F238E27FC236}">
                  <a16:creationId xmlns:a16="http://schemas.microsoft.com/office/drawing/2014/main" id="{C7C699C0-73BB-95AB-4742-B8660D1A44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algn="ctr">
                <a:lnSpc>
                  <a:spcPct val="170000"/>
                </a:lnSpc>
              </a:pPr>
              <a:r>
                <a:rPr lang="en-IE" sz="1100" noProof="0" dirty="0">
                  <a:solidFill>
                    <a:srgbClr val="000000"/>
                  </a:solidFill>
                  <a:latin typeface="Arial Black" pitchFamily="34" charset="0"/>
                </a:rPr>
                <a:t>LSIGN</a:t>
              </a:r>
            </a:p>
          </p:txBody>
        </p:sp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C7A71654-BD59-B9EB-567B-CE96DC2C68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19" name="AutoShape 11">
                <a:extLst>
                  <a:ext uri="{FF2B5EF4-FFF2-40B4-BE49-F238E27FC236}">
                    <a16:creationId xmlns:a16="http://schemas.microsoft.com/office/drawing/2014/main" id="{09B2971A-07E6-698E-D48F-D98CE99D8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" name="Oval 12">
                <a:extLst>
                  <a:ext uri="{FF2B5EF4-FFF2-40B4-BE49-F238E27FC236}">
                    <a16:creationId xmlns:a16="http://schemas.microsoft.com/office/drawing/2014/main" id="{C70A98B0-A414-56F2-3532-7B9A60F9C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E9786A-1E6D-429D-1F5C-55027507B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8756103" y="3182007"/>
            <a:ext cx="532317" cy="618256"/>
            <a:chOff x="5380383" y="5801921"/>
            <a:chExt cx="560387" cy="650796"/>
          </a:xfrm>
          <a:effectLst/>
        </p:grpSpPr>
        <p:sp>
          <p:nvSpPr>
            <p:cNvPr id="22" name="AutoShape 9">
              <a:extLst>
                <a:ext uri="{FF2B5EF4-FFF2-40B4-BE49-F238E27FC236}">
                  <a16:creationId xmlns:a16="http://schemas.microsoft.com/office/drawing/2014/main" id="{45660A77-65B0-BE2E-AC9F-6DF6620C4D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 anchorCtr="1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000000"/>
                  </a:solidFill>
                  <a:latin typeface="Arial Black" pitchFamily="34" charset="0"/>
                </a:rPr>
                <a:t>FSIGN</a:t>
              </a:r>
              <a:endParaRPr lang="en-IE" sz="1000" b="1" noProof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3" name="Group 10">
              <a:extLst>
                <a:ext uri="{FF2B5EF4-FFF2-40B4-BE49-F238E27FC236}">
                  <a16:creationId xmlns:a16="http://schemas.microsoft.com/office/drawing/2014/main" id="{B62C4E1C-CED9-138A-A17D-B36AA6C544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24" name="AutoShape 11">
                <a:extLst>
                  <a:ext uri="{FF2B5EF4-FFF2-40B4-BE49-F238E27FC236}">
                    <a16:creationId xmlns:a16="http://schemas.microsoft.com/office/drawing/2014/main" id="{6F0F6138-75D7-A1E3-6CDA-D07F38BB1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5" name="Oval 12">
                <a:extLst>
                  <a:ext uri="{FF2B5EF4-FFF2-40B4-BE49-F238E27FC236}">
                    <a16:creationId xmlns:a16="http://schemas.microsoft.com/office/drawing/2014/main" id="{4F95E61C-80B7-DA80-F622-8F048642F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34236EF-2429-F340-06D9-ABD8AAEBB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8966515" y="4277107"/>
            <a:ext cx="532317" cy="618256"/>
            <a:chOff x="5380383" y="5801921"/>
            <a:chExt cx="560387" cy="650796"/>
          </a:xfrm>
          <a:effectLst/>
        </p:grpSpPr>
        <p:sp>
          <p:nvSpPr>
            <p:cNvPr id="27" name="AutoShape 9">
              <a:extLst>
                <a:ext uri="{FF2B5EF4-FFF2-40B4-BE49-F238E27FC236}">
                  <a16:creationId xmlns:a16="http://schemas.microsoft.com/office/drawing/2014/main" id="{994753D8-DC50-54EF-4927-CDC3F1947B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DB0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</a:rPr>
                <a:t>PLSIGN</a:t>
              </a:r>
              <a:endParaRPr lang="en-IE" sz="8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8" name="Group 10">
              <a:extLst>
                <a:ext uri="{FF2B5EF4-FFF2-40B4-BE49-F238E27FC236}">
                  <a16:creationId xmlns:a16="http://schemas.microsoft.com/office/drawing/2014/main" id="{8FF7F36C-2102-D192-EA29-D633E2CFD5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29" name="AutoShape 11">
                <a:extLst>
                  <a:ext uri="{FF2B5EF4-FFF2-40B4-BE49-F238E27FC236}">
                    <a16:creationId xmlns:a16="http://schemas.microsoft.com/office/drawing/2014/main" id="{619FAB95-EB53-7899-2DA7-95D7DEC7E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0" name="Oval 12">
                <a:extLst>
                  <a:ext uri="{FF2B5EF4-FFF2-40B4-BE49-F238E27FC236}">
                    <a16:creationId xmlns:a16="http://schemas.microsoft.com/office/drawing/2014/main" id="{1601D5AE-C558-5E85-2F01-96F16CEE7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31" name="Group 201">
            <a:extLst>
              <a:ext uri="{FF2B5EF4-FFF2-40B4-BE49-F238E27FC236}">
                <a16:creationId xmlns:a16="http://schemas.microsoft.com/office/drawing/2014/main" id="{765D6A10-63C8-5063-3404-C85C0B613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01731" y="4278578"/>
            <a:ext cx="532319" cy="615315"/>
            <a:chOff x="3198" y="1344"/>
            <a:chExt cx="453" cy="523"/>
          </a:xfrm>
        </p:grpSpPr>
        <p:sp>
          <p:nvSpPr>
            <p:cNvPr id="32" name="AutoShape 202">
              <a:extLst>
                <a:ext uri="{FF2B5EF4-FFF2-40B4-BE49-F238E27FC236}">
                  <a16:creationId xmlns:a16="http://schemas.microsoft.com/office/drawing/2014/main" id="{C4A52B6A-83DB-DE9A-879C-EC355E7E77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TeMe</a:t>
              </a:r>
            </a:p>
          </p:txBody>
        </p:sp>
        <p:grpSp>
          <p:nvGrpSpPr>
            <p:cNvPr id="33" name="Group 203">
              <a:extLst>
                <a:ext uri="{FF2B5EF4-FFF2-40B4-BE49-F238E27FC236}">
                  <a16:creationId xmlns:a16="http://schemas.microsoft.com/office/drawing/2014/main" id="{D8D7A57C-A9C8-56AC-BE89-C9C5F6CBF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34" name="AutoShape 204">
                <a:extLst>
                  <a:ext uri="{FF2B5EF4-FFF2-40B4-BE49-F238E27FC236}">
                    <a16:creationId xmlns:a16="http://schemas.microsoft.com/office/drawing/2014/main" id="{95588C2E-F30F-D37F-DB42-3742A3BF9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5" name="Oval 205">
                <a:extLst>
                  <a:ext uri="{FF2B5EF4-FFF2-40B4-BE49-F238E27FC236}">
                    <a16:creationId xmlns:a16="http://schemas.microsoft.com/office/drawing/2014/main" id="{CDAD9080-F98F-098F-45F0-8C22C7F88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36" name="Group 186">
            <a:extLst>
              <a:ext uri="{FF2B5EF4-FFF2-40B4-BE49-F238E27FC236}">
                <a16:creationId xmlns:a16="http://schemas.microsoft.com/office/drawing/2014/main" id="{CD7473DB-D581-4483-2677-C7891EA55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36947" y="4278578"/>
            <a:ext cx="532319" cy="615315"/>
            <a:chOff x="3198" y="1344"/>
            <a:chExt cx="453" cy="523"/>
          </a:xfrm>
        </p:grpSpPr>
        <p:sp>
          <p:nvSpPr>
            <p:cNvPr id="37" name="AutoShape 187">
              <a:extLst>
                <a:ext uri="{FF2B5EF4-FFF2-40B4-BE49-F238E27FC236}">
                  <a16:creationId xmlns:a16="http://schemas.microsoft.com/office/drawing/2014/main" id="{AC457656-CFEC-1705-2717-0DD262B69D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99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TaMa</a:t>
              </a:r>
            </a:p>
          </p:txBody>
        </p:sp>
        <p:grpSp>
          <p:nvGrpSpPr>
            <p:cNvPr id="38" name="Group 188">
              <a:extLst>
                <a:ext uri="{FF2B5EF4-FFF2-40B4-BE49-F238E27FC236}">
                  <a16:creationId xmlns:a16="http://schemas.microsoft.com/office/drawing/2014/main" id="{533DD0ED-EB15-DEF2-4D07-3FC7832EDD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39" name="AutoShape 189">
                <a:extLst>
                  <a:ext uri="{FF2B5EF4-FFF2-40B4-BE49-F238E27FC236}">
                    <a16:creationId xmlns:a16="http://schemas.microsoft.com/office/drawing/2014/main" id="{AF7AC51D-5B87-1DD6-AC28-2BB5579552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0" name="Oval 190">
                <a:extLst>
                  <a:ext uri="{FF2B5EF4-FFF2-40B4-BE49-F238E27FC236}">
                    <a16:creationId xmlns:a16="http://schemas.microsoft.com/office/drawing/2014/main" id="{B0649C05-3C70-4F1E-9451-66BA60736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1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41" name="Group 4">
            <a:extLst>
              <a:ext uri="{FF2B5EF4-FFF2-40B4-BE49-F238E27FC236}">
                <a16:creationId xmlns:a16="http://schemas.microsoft.com/office/drawing/2014/main" id="{CF4E59BB-DA8F-68A4-1E19-CE3A988C5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07381" y="4278578"/>
            <a:ext cx="532319" cy="615315"/>
            <a:chOff x="3198" y="1344"/>
            <a:chExt cx="453" cy="523"/>
          </a:xfrm>
        </p:grpSpPr>
        <p:sp>
          <p:nvSpPr>
            <p:cNvPr id="42" name="AutoShape 5">
              <a:extLst>
                <a:ext uri="{FF2B5EF4-FFF2-40B4-BE49-F238E27FC236}">
                  <a16:creationId xmlns:a16="http://schemas.microsoft.com/office/drawing/2014/main" id="{91CE9106-B2FD-4715-CF71-93CA6E24E6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CoCo</a:t>
              </a:r>
            </a:p>
          </p:txBody>
        </p:sp>
        <p:grpSp>
          <p:nvGrpSpPr>
            <p:cNvPr id="43" name="Group 6">
              <a:extLst>
                <a:ext uri="{FF2B5EF4-FFF2-40B4-BE49-F238E27FC236}">
                  <a16:creationId xmlns:a16="http://schemas.microsoft.com/office/drawing/2014/main" id="{258FEF13-FEF0-1012-8DFD-3D35054219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44" name="AutoShape 7">
                <a:extLst>
                  <a:ext uri="{FF2B5EF4-FFF2-40B4-BE49-F238E27FC236}">
                    <a16:creationId xmlns:a16="http://schemas.microsoft.com/office/drawing/2014/main" id="{9DC4C45F-DB5B-BAC6-C04C-2A5FC9232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45" name="Oval 8">
                <a:extLst>
                  <a:ext uri="{FF2B5EF4-FFF2-40B4-BE49-F238E27FC236}">
                    <a16:creationId xmlns:a16="http://schemas.microsoft.com/office/drawing/2014/main" id="{11EFE7E0-8547-9C4E-FAB5-09280FCBB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46" name="Group 185">
            <a:extLst>
              <a:ext uri="{FF2B5EF4-FFF2-40B4-BE49-F238E27FC236}">
                <a16:creationId xmlns:a16="http://schemas.microsoft.com/office/drawing/2014/main" id="{6484C1D0-50FB-42C2-FD89-FC551E5A0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41092" y="4277992"/>
            <a:ext cx="533824" cy="616487"/>
            <a:chOff x="2810" y="391"/>
            <a:chExt cx="453" cy="526"/>
          </a:xfrm>
        </p:grpSpPr>
        <p:sp>
          <p:nvSpPr>
            <p:cNvPr id="47" name="AutoShape 19">
              <a:extLst>
                <a:ext uri="{FF2B5EF4-FFF2-40B4-BE49-F238E27FC236}">
                  <a16:creationId xmlns:a16="http://schemas.microsoft.com/office/drawing/2014/main" id="{5EB1930D-DA9D-40B9-114C-D9E434E8F8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911" y="565"/>
              <a:ext cx="251" cy="453"/>
            </a:xfrm>
            <a:prstGeom prst="flowChartDelay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PCoCo</a:t>
              </a:r>
            </a:p>
          </p:txBody>
        </p:sp>
        <p:grpSp>
          <p:nvGrpSpPr>
            <p:cNvPr id="48" name="Group 187">
              <a:extLst>
                <a:ext uri="{FF2B5EF4-FFF2-40B4-BE49-F238E27FC236}">
                  <a16:creationId xmlns:a16="http://schemas.microsoft.com/office/drawing/2014/main" id="{2C8CBC00-7A4C-B3CE-F4AF-4E3BB112C0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9" y="391"/>
              <a:ext cx="318" cy="364"/>
              <a:chOff x="2879" y="391"/>
              <a:chExt cx="318" cy="364"/>
            </a:xfrm>
          </p:grpSpPr>
          <p:grpSp>
            <p:nvGrpSpPr>
              <p:cNvPr id="49" name="Group 21">
                <a:extLst>
                  <a:ext uri="{FF2B5EF4-FFF2-40B4-BE49-F238E27FC236}">
                    <a16:creationId xmlns:a16="http://schemas.microsoft.com/office/drawing/2014/main" id="{2F3FF3BC-964E-BAAF-5063-CF74B982D1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1065" y="2023"/>
                <a:chExt cx="318" cy="364"/>
              </a:xfrm>
            </p:grpSpPr>
            <p:sp>
              <p:nvSpPr>
                <p:cNvPr id="52" name="AutoShape 22">
                  <a:extLst>
                    <a:ext uri="{FF2B5EF4-FFF2-40B4-BE49-F238E27FC236}">
                      <a16:creationId xmlns:a16="http://schemas.microsoft.com/office/drawing/2014/main" id="{6B9E7C43-F5A3-35CB-7C65-8CAC86A97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3" name="Oval 23">
                  <a:extLst>
                    <a:ext uri="{FF2B5EF4-FFF2-40B4-BE49-F238E27FC236}">
                      <a16:creationId xmlns:a16="http://schemas.microsoft.com/office/drawing/2014/main" id="{B0912FEB-31C3-5B9C-7497-D09526608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t" anchorCtr="1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50" name="AutoShape 24">
                <a:extLst>
                  <a:ext uri="{FF2B5EF4-FFF2-40B4-BE49-F238E27FC236}">
                    <a16:creationId xmlns:a16="http://schemas.microsoft.com/office/drawing/2014/main" id="{C9A1225D-63C4-7752-FBCE-95062D7B0A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391"/>
                <a:ext cx="314" cy="272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algn="ctr">
                  <a:lnSpc>
                    <a:spcPct val="80000"/>
                  </a:lnSpc>
                  <a:defRPr/>
                </a:pPr>
                <a:endParaRPr lang="en-IE" sz="1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51" name="AutoShape 25">
                <a:extLst>
                  <a:ext uri="{FF2B5EF4-FFF2-40B4-BE49-F238E27FC236}">
                    <a16:creationId xmlns:a16="http://schemas.microsoft.com/office/drawing/2014/main" id="{60E41D58-16A5-1F03-A3F8-7F995700F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016" y="366"/>
                <a:ext cx="46" cy="317"/>
              </a:xfrm>
              <a:prstGeom prst="moon">
                <a:avLst>
                  <a:gd name="adj" fmla="val 70588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EC37B45-E33D-6146-956A-FE49FA38E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4653" y="3182420"/>
            <a:ext cx="532319" cy="617431"/>
            <a:chOff x="6815492" y="5223358"/>
            <a:chExt cx="532319" cy="617431"/>
          </a:xfrm>
        </p:grpSpPr>
        <p:grpSp>
          <p:nvGrpSpPr>
            <p:cNvPr id="55" name="Group 37">
              <a:extLst>
                <a:ext uri="{FF2B5EF4-FFF2-40B4-BE49-F238E27FC236}">
                  <a16:creationId xmlns:a16="http://schemas.microsoft.com/office/drawing/2014/main" id="{75081548-1D6F-9A58-4180-C43299301C9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15492" y="5225474"/>
              <a:ext cx="532319" cy="615315"/>
              <a:chOff x="3198" y="1344"/>
              <a:chExt cx="453" cy="523"/>
            </a:xfrm>
            <a:effectLst/>
          </p:grpSpPr>
          <p:sp>
            <p:nvSpPr>
              <p:cNvPr id="58" name="AutoShape 38">
                <a:extLst>
                  <a:ext uri="{FF2B5EF4-FFF2-40B4-BE49-F238E27FC236}">
                    <a16:creationId xmlns:a16="http://schemas.microsoft.com/office/drawing/2014/main" id="{432583D8-B935-9195-D139-F755AEE1F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LEAR</a:t>
                </a:r>
              </a:p>
            </p:txBody>
          </p:sp>
          <p:grpSp>
            <p:nvGrpSpPr>
              <p:cNvPr id="59" name="Group 39">
                <a:extLst>
                  <a:ext uri="{FF2B5EF4-FFF2-40B4-BE49-F238E27FC236}">
                    <a16:creationId xmlns:a16="http://schemas.microsoft.com/office/drawing/2014/main" id="{536F664A-4A4D-45D9-7E82-3846A92DE6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60" name="AutoShape 40">
                  <a:extLst>
                    <a:ext uri="{FF2B5EF4-FFF2-40B4-BE49-F238E27FC236}">
                      <a16:creationId xmlns:a16="http://schemas.microsoft.com/office/drawing/2014/main" id="{3AE8583E-428E-6296-DFFC-6D6BD082C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61" name="Oval 41">
                  <a:extLst>
                    <a:ext uri="{FF2B5EF4-FFF2-40B4-BE49-F238E27FC236}">
                      <a16:creationId xmlns:a16="http://schemas.microsoft.com/office/drawing/2014/main" id="{D65E9ED4-4FF6-F742-04E9-9564693240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  <p:sp>
          <p:nvSpPr>
            <p:cNvPr id="56" name="AutoShape 24">
              <a:extLst>
                <a:ext uri="{FF2B5EF4-FFF2-40B4-BE49-F238E27FC236}">
                  <a16:creationId xmlns:a16="http://schemas.microsoft.com/office/drawing/2014/main" id="{2450F0AB-450D-C4D2-E46D-31B9B4A36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0108" y="5223358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algn="ctr">
                <a:lnSpc>
                  <a:spcPct val="80000"/>
                </a:lnSpc>
                <a:defRPr/>
              </a:pPr>
              <a:endParaRPr lang="en-IE" sz="1400" noProof="0" dirty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57" name="AutoShape 25">
              <a:extLst>
                <a:ext uri="{FF2B5EF4-FFF2-40B4-BE49-F238E27FC236}">
                  <a16:creationId xmlns:a16="http://schemas.microsoft.com/office/drawing/2014/main" id="{96A9F769-B028-999E-D2E1-D482B05B24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050520" y="5193044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IE" sz="1800" noProof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62" name="Group 8">
            <a:extLst>
              <a:ext uri="{FF2B5EF4-FFF2-40B4-BE49-F238E27FC236}">
                <a16:creationId xmlns:a16="http://schemas.microsoft.com/office/drawing/2014/main" id="{C17DF24C-BA6A-F20C-B064-7EB019BB2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972165" y="4278578"/>
            <a:ext cx="532317" cy="615315"/>
            <a:chOff x="3198" y="1344"/>
            <a:chExt cx="453" cy="523"/>
          </a:xfrm>
        </p:grpSpPr>
        <p:sp>
          <p:nvSpPr>
            <p:cNvPr id="63" name="AutoShape 9">
              <a:extLst>
                <a:ext uri="{FF2B5EF4-FFF2-40B4-BE49-F238E27FC236}">
                  <a16:creationId xmlns:a16="http://schemas.microsoft.com/office/drawing/2014/main" id="{2E7514E0-8607-1CE2-E976-9EC43B072D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PaCo</a:t>
              </a:r>
            </a:p>
          </p:txBody>
        </p:sp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EA26B85A-0F31-9291-4166-B491832C15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65" name="AutoShape 11">
                <a:extLst>
                  <a:ext uri="{FF2B5EF4-FFF2-40B4-BE49-F238E27FC236}">
                    <a16:creationId xmlns:a16="http://schemas.microsoft.com/office/drawing/2014/main" id="{7B5BE058-E36F-91FB-C3D4-6DCE0461D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66" name="Oval 12">
                <a:extLst>
                  <a:ext uri="{FF2B5EF4-FFF2-40B4-BE49-F238E27FC236}">
                    <a16:creationId xmlns:a16="http://schemas.microsoft.com/office/drawing/2014/main" id="{D302064F-8814-E129-2655-8591DF23B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52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73" grpId="0" animBg="1"/>
      <p:bldP spid="7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66EE8-014F-A53C-C7A7-BAB71FE3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Important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79DF3-C317-9923-559D-CECDC535F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0"/>
              </a:spcBef>
              <a:buSzPct val="100000"/>
            </a:pPr>
            <a:r>
              <a:rPr lang="en-IE" noProof="0" dirty="0"/>
              <a:t>Only the </a:t>
            </a:r>
            <a:r>
              <a:rPr lang="en-IE" b="1" noProof="0" dirty="0">
                <a:solidFill>
                  <a:schemeClr val="tx2"/>
                </a:solidFill>
              </a:rPr>
              <a:t>LEAR</a:t>
            </a:r>
            <a:r>
              <a:rPr lang="en-IE" b="1" noProof="0" dirty="0"/>
              <a:t> and </a:t>
            </a:r>
            <a:r>
              <a:rPr lang="en-IE" b="1" noProof="0" dirty="0">
                <a:solidFill>
                  <a:schemeClr val="tx2"/>
                </a:solidFill>
              </a:rPr>
              <a:t>Primary Coordinator Contact</a:t>
            </a:r>
            <a:r>
              <a:rPr lang="en-IE" b="1" noProof="0" dirty="0"/>
              <a:t> </a:t>
            </a:r>
            <a:br>
              <a:rPr lang="en-IE" b="1" noProof="0" dirty="0"/>
            </a:br>
            <a:r>
              <a:rPr lang="en-IE" b="1" noProof="0" dirty="0"/>
              <a:t>are defined/modified by the Commission</a:t>
            </a:r>
            <a:r>
              <a:rPr lang="en-IE" noProof="0" dirty="0"/>
              <a:t>.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noProof="0" dirty="0"/>
              <a:t>Only the </a:t>
            </a:r>
            <a:r>
              <a:rPr lang="en-IE" b="1" noProof="0" dirty="0">
                <a:solidFill>
                  <a:schemeClr val="tx2"/>
                </a:solidFill>
              </a:rPr>
              <a:t>LEAR</a:t>
            </a:r>
            <a:r>
              <a:rPr lang="en-IE" b="1" noProof="0" dirty="0"/>
              <a:t> and </a:t>
            </a:r>
            <a:r>
              <a:rPr lang="en-IE" b="1" noProof="0" dirty="0">
                <a:solidFill>
                  <a:schemeClr val="tx2"/>
                </a:solidFill>
              </a:rPr>
              <a:t>Primary Coordinator Contact</a:t>
            </a:r>
            <a:r>
              <a:rPr lang="en-IE" b="1" noProof="0" dirty="0"/>
              <a:t> roles are unique</a:t>
            </a:r>
            <a:r>
              <a:rPr lang="en-IE" noProof="0" dirty="0"/>
              <a:t>. </a:t>
            </a:r>
            <a:br>
              <a:rPr lang="en-IE" noProof="0" dirty="0"/>
            </a:br>
            <a:r>
              <a:rPr lang="en-IE" noProof="0" dirty="0"/>
              <a:t>There is </a:t>
            </a:r>
            <a:r>
              <a:rPr lang="en-IE" b="1" noProof="0" dirty="0"/>
              <a:t>no technical limitation in the amount of other roles </a:t>
            </a:r>
            <a:br>
              <a:rPr lang="en-IE" noProof="0" dirty="0"/>
            </a:br>
            <a:r>
              <a:rPr lang="en-IE" noProof="0" dirty="0"/>
              <a:t>(you may appoint as many or as few as needed).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b="1" noProof="0" dirty="0"/>
              <a:t>One person can have several roles at the same time</a:t>
            </a:r>
            <a:r>
              <a:rPr lang="en-IE" noProof="0" dirty="0"/>
              <a:t>.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noProof="0" dirty="0"/>
              <a:t>Minimum configuration:</a:t>
            </a: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5A695C28-DDE8-8620-786C-9B15FB563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649" y="5913608"/>
            <a:ext cx="2592288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 b="1" i="1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Organisation roles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E13024B0-8AC9-E8EF-C5D9-C8682A191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5913608"/>
            <a:ext cx="3704231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 b="1" i="1" noProof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roles</a:t>
            </a:r>
          </a:p>
        </p:txBody>
      </p:sp>
      <p:sp>
        <p:nvSpPr>
          <p:cNvPr id="6" name="Rounded Rectangle 20" descr="The minimum configuration needed to run a project is having a LEAR, a Primary Coordinator Contact and a Legal/Financial Signatory assigned to the project.">
            <a:extLst>
              <a:ext uri="{FF2B5EF4-FFF2-40B4-BE49-F238E27FC236}">
                <a16:creationId xmlns:a16="http://schemas.microsoft.com/office/drawing/2014/main" id="{3C8860BC-383A-E6C7-54DD-46658AD0A89D}"/>
              </a:ext>
            </a:extLst>
          </p:cNvPr>
          <p:cNvSpPr/>
          <p:nvPr/>
        </p:nvSpPr>
        <p:spPr bwMode="auto">
          <a:xfrm>
            <a:off x="4439815" y="4981840"/>
            <a:ext cx="6360081" cy="797697"/>
          </a:xfrm>
          <a:prstGeom prst="roundRect">
            <a:avLst>
              <a:gd name="adj" fmla="val 13792"/>
            </a:avLst>
          </a:prstGeom>
          <a:solidFill>
            <a:schemeClr val="bg1">
              <a:lumMod val="8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52731852-DBF1-C4E7-BAAF-C41FFF8A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439815" y="4981840"/>
            <a:ext cx="6360081" cy="797697"/>
          </a:xfrm>
          <a:prstGeom prst="roundRect">
            <a:avLst>
              <a:gd name="adj" fmla="val 1379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sp>
        <p:nvSpPr>
          <p:cNvPr id="8" name="Rounded Rectangle 22">
            <a:extLst>
              <a:ext uri="{FF2B5EF4-FFF2-40B4-BE49-F238E27FC236}">
                <a16:creationId xmlns:a16="http://schemas.microsoft.com/office/drawing/2014/main" id="{58F543DB-7AFB-6796-18CE-EA7E11CF9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589611" y="4858127"/>
            <a:ext cx="2272364" cy="1051263"/>
          </a:xfrm>
          <a:prstGeom prst="roundRect">
            <a:avLst>
              <a:gd name="adj" fmla="val 19351"/>
            </a:avLst>
          </a:prstGeom>
          <a:solidFill>
            <a:srgbClr val="FFFFFF">
              <a:alpha val="74902"/>
            </a:srgbClr>
          </a:solidFill>
          <a:ln w="381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sp>
        <p:nvSpPr>
          <p:cNvPr id="9" name="Rounded Rectangle 23">
            <a:extLst>
              <a:ext uri="{FF2B5EF4-FFF2-40B4-BE49-F238E27FC236}">
                <a16:creationId xmlns:a16="http://schemas.microsoft.com/office/drawing/2014/main" id="{39362D26-CC7F-171F-22EA-545EC60C2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589611" y="4858127"/>
            <a:ext cx="2272364" cy="1051263"/>
          </a:xfrm>
          <a:prstGeom prst="roundRect">
            <a:avLst>
              <a:gd name="adj" fmla="val 19351"/>
            </a:avLst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2BA543-7CFB-A622-2316-9D1734753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59634" y="5061761"/>
            <a:ext cx="532319" cy="617431"/>
            <a:chOff x="5437457" y="2058830"/>
            <a:chExt cx="532319" cy="617431"/>
          </a:xfrm>
        </p:grpSpPr>
        <p:grpSp>
          <p:nvGrpSpPr>
            <p:cNvPr id="11" name="Group 37">
              <a:extLst>
                <a:ext uri="{FF2B5EF4-FFF2-40B4-BE49-F238E27FC236}">
                  <a16:creationId xmlns:a16="http://schemas.microsoft.com/office/drawing/2014/main" id="{E38751E7-E3A5-C84F-8641-6909368A865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37457" y="2060946"/>
              <a:ext cx="532319" cy="615315"/>
              <a:chOff x="3198" y="1344"/>
              <a:chExt cx="453" cy="523"/>
            </a:xfrm>
            <a:effectLst>
              <a:outerShdw blurRad="25400" dist="127000" dir="21000000" sx="76000" sy="76000" kx="-1200000" algn="bl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AutoShape 38">
                <a:extLst>
                  <a:ext uri="{FF2B5EF4-FFF2-40B4-BE49-F238E27FC236}">
                    <a16:creationId xmlns:a16="http://schemas.microsoft.com/office/drawing/2014/main" id="{F035D547-81F3-7500-3DA8-87393089F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LEAR</a:t>
                </a:r>
              </a:p>
            </p:txBody>
          </p:sp>
          <p:grpSp>
            <p:nvGrpSpPr>
              <p:cNvPr id="15" name="Group 39">
                <a:extLst>
                  <a:ext uri="{FF2B5EF4-FFF2-40B4-BE49-F238E27FC236}">
                    <a16:creationId xmlns:a16="http://schemas.microsoft.com/office/drawing/2014/main" id="{0F8590F1-96B8-398B-5106-A271FC950A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16" name="AutoShape 40">
                  <a:extLst>
                    <a:ext uri="{FF2B5EF4-FFF2-40B4-BE49-F238E27FC236}">
                      <a16:creationId xmlns:a16="http://schemas.microsoft.com/office/drawing/2014/main" id="{FE27065B-2736-27DE-67CA-36F4B854D0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" name="Oval 41">
                  <a:extLst>
                    <a:ext uri="{FF2B5EF4-FFF2-40B4-BE49-F238E27FC236}">
                      <a16:creationId xmlns:a16="http://schemas.microsoft.com/office/drawing/2014/main" id="{D2C30666-ABA3-C751-F27A-09BF47CAC9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F178F14F-C6C2-E651-F251-542BA2085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2073" y="2058830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algn="ctr">
                <a:lnSpc>
                  <a:spcPct val="80000"/>
                </a:lnSpc>
                <a:defRPr/>
              </a:pPr>
              <a:endParaRPr lang="en-IE" sz="1400" noProof="0" dirty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3" name="AutoShape 25">
              <a:extLst>
                <a:ext uri="{FF2B5EF4-FFF2-40B4-BE49-F238E27FC236}">
                  <a16:creationId xmlns:a16="http://schemas.microsoft.com/office/drawing/2014/main" id="{5D4D3E66-0AD9-A860-6341-ADAD1BFF53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672485" y="2028516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IE" sz="1800" noProof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8" name="Rounded Rectangle 32">
            <a:extLst>
              <a:ext uri="{FF2B5EF4-FFF2-40B4-BE49-F238E27FC236}">
                <a16:creationId xmlns:a16="http://schemas.microsoft.com/office/drawing/2014/main" id="{CB9C5206-72E1-2FFC-F3C9-4D74086C1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60096" y="4858127"/>
            <a:ext cx="3704231" cy="1051263"/>
          </a:xfrm>
          <a:prstGeom prst="roundRect">
            <a:avLst>
              <a:gd name="adj" fmla="val 19262"/>
            </a:avLst>
          </a:prstGeom>
          <a:solidFill>
            <a:srgbClr val="FFFFFF">
              <a:alpha val="74902"/>
            </a:srgbClr>
          </a:solidFill>
          <a:ln w="38100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sp>
        <p:nvSpPr>
          <p:cNvPr id="19" name="Rounded Rectangle 33">
            <a:extLst>
              <a:ext uri="{FF2B5EF4-FFF2-40B4-BE49-F238E27FC236}">
                <a16:creationId xmlns:a16="http://schemas.microsoft.com/office/drawing/2014/main" id="{6A8823CD-5580-1F9B-8160-9373FC219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60096" y="4858127"/>
            <a:ext cx="3704231" cy="1051263"/>
          </a:xfrm>
          <a:prstGeom prst="roundRect">
            <a:avLst>
              <a:gd name="adj" fmla="val 19262"/>
            </a:avLst>
          </a:prstGeom>
          <a:noFill/>
          <a:ln w="381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IE" noProof="0" dirty="0"/>
          </a:p>
        </p:txBody>
      </p:sp>
      <p:grpSp>
        <p:nvGrpSpPr>
          <p:cNvPr id="20" name="Group 185">
            <a:extLst>
              <a:ext uri="{FF2B5EF4-FFF2-40B4-BE49-F238E27FC236}">
                <a16:creationId xmlns:a16="http://schemas.microsoft.com/office/drawing/2014/main" id="{9B195C69-C7F1-C47E-5389-28F16E587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04112" y="5062705"/>
            <a:ext cx="533824" cy="615315"/>
            <a:chOff x="2810" y="391"/>
            <a:chExt cx="453" cy="525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21" name="AutoShape 19">
              <a:extLst>
                <a:ext uri="{FF2B5EF4-FFF2-40B4-BE49-F238E27FC236}">
                  <a16:creationId xmlns:a16="http://schemas.microsoft.com/office/drawing/2014/main" id="{B6035725-BB2C-15EB-2FF0-C4B23A5EC9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911" y="565"/>
              <a:ext cx="251" cy="453"/>
            </a:xfrm>
            <a:prstGeom prst="flowChartDelay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PCoCo</a:t>
              </a:r>
            </a:p>
          </p:txBody>
        </p:sp>
        <p:grpSp>
          <p:nvGrpSpPr>
            <p:cNvPr id="22" name="Group 187">
              <a:extLst>
                <a:ext uri="{FF2B5EF4-FFF2-40B4-BE49-F238E27FC236}">
                  <a16:creationId xmlns:a16="http://schemas.microsoft.com/office/drawing/2014/main" id="{655D7FF2-E28C-954E-DF19-E5E620514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9" y="391"/>
              <a:ext cx="318" cy="364"/>
              <a:chOff x="2879" y="391"/>
              <a:chExt cx="318" cy="364"/>
            </a:xfrm>
          </p:grpSpPr>
          <p:grpSp>
            <p:nvGrpSpPr>
              <p:cNvPr id="23" name="Group 21">
                <a:extLst>
                  <a:ext uri="{FF2B5EF4-FFF2-40B4-BE49-F238E27FC236}">
                    <a16:creationId xmlns:a16="http://schemas.microsoft.com/office/drawing/2014/main" id="{81B07CD2-CF96-6FF2-863A-F01BDCB944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1065" y="2023"/>
                <a:chExt cx="318" cy="364"/>
              </a:xfrm>
            </p:grpSpPr>
            <p:sp>
              <p:nvSpPr>
                <p:cNvPr id="26" name="AutoShape 22">
                  <a:extLst>
                    <a:ext uri="{FF2B5EF4-FFF2-40B4-BE49-F238E27FC236}">
                      <a16:creationId xmlns:a16="http://schemas.microsoft.com/office/drawing/2014/main" id="{8D15BC85-47C6-910F-0CB1-1B72B72C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7" name="Oval 23">
                  <a:extLst>
                    <a:ext uri="{FF2B5EF4-FFF2-40B4-BE49-F238E27FC236}">
                      <a16:creationId xmlns:a16="http://schemas.microsoft.com/office/drawing/2014/main" id="{3DF8B036-E162-C9F3-FA18-1D25CF1DD1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t" anchorCtr="1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24" name="AutoShape 24">
                <a:extLst>
                  <a:ext uri="{FF2B5EF4-FFF2-40B4-BE49-F238E27FC236}">
                    <a16:creationId xmlns:a16="http://schemas.microsoft.com/office/drawing/2014/main" id="{1E2FE18D-C113-2421-BFBF-37270CFE8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391"/>
                <a:ext cx="314" cy="272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algn="ctr">
                  <a:lnSpc>
                    <a:spcPct val="80000"/>
                  </a:lnSpc>
                  <a:defRPr/>
                </a:pPr>
                <a:endParaRPr lang="en-IE" sz="1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25" name="AutoShape 25">
                <a:extLst>
                  <a:ext uri="{FF2B5EF4-FFF2-40B4-BE49-F238E27FC236}">
                    <a16:creationId xmlns:a16="http://schemas.microsoft.com/office/drawing/2014/main" id="{0DA92039-8847-E0B8-DC70-13C328A98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016" y="366"/>
                <a:ext cx="46" cy="317"/>
              </a:xfrm>
              <a:prstGeom prst="moon">
                <a:avLst>
                  <a:gd name="adj" fmla="val 70588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0AE652F-96DF-DAF8-257D-C0134F647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9178378" y="5062705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29" name="AutoShape 9">
              <a:extLst>
                <a:ext uri="{FF2B5EF4-FFF2-40B4-BE49-F238E27FC236}">
                  <a16:creationId xmlns:a16="http://schemas.microsoft.com/office/drawing/2014/main" id="{E291266E-1F56-E424-65BA-F75F0DFDB5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DB0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itchFamily="34" charset="0"/>
                </a:rPr>
                <a:t>PLSIGN</a:t>
              </a:r>
              <a:endParaRPr lang="en-IE" sz="8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C80822DC-6F0F-ABCB-3017-5B7E9F5BDB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31" name="AutoShape 11">
                <a:extLst>
                  <a:ext uri="{FF2B5EF4-FFF2-40B4-BE49-F238E27FC236}">
                    <a16:creationId xmlns:a16="http://schemas.microsoft.com/office/drawing/2014/main" id="{F24670BE-EA0B-F78E-856D-603305CC8A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2" name="Oval 12">
                <a:extLst>
                  <a:ext uri="{FF2B5EF4-FFF2-40B4-BE49-F238E27FC236}">
                    <a16:creationId xmlns:a16="http://schemas.microsoft.com/office/drawing/2014/main" id="{4FD80D31-08F0-2AA6-A9F9-2A74FB1B9B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5BFAAE-0005-4765-C8EF-E3306DB78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9884163" y="5062705"/>
            <a:ext cx="532317" cy="618256"/>
            <a:chOff x="5380383" y="5801921"/>
            <a:chExt cx="560387" cy="650796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34" name="AutoShape 9">
              <a:extLst>
                <a:ext uri="{FF2B5EF4-FFF2-40B4-BE49-F238E27FC236}">
                  <a16:creationId xmlns:a16="http://schemas.microsoft.com/office/drawing/2014/main" id="{68287CF9-000C-6E2A-C81B-58724E29CD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505773" y="6017719"/>
              <a:ext cx="309608" cy="560387"/>
            </a:xfrm>
            <a:prstGeom prst="flowChartDelay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0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PFSIGN</a:t>
              </a:r>
              <a:endParaRPr lang="en-IE" sz="1000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5" name="Group 10">
              <a:extLst>
                <a:ext uri="{FF2B5EF4-FFF2-40B4-BE49-F238E27FC236}">
                  <a16:creationId xmlns:a16="http://schemas.microsoft.com/office/drawing/2014/main" id="{FC7C2F4B-40CC-DDDF-FB75-EA74995D9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62648" y="5801921"/>
              <a:ext cx="393384" cy="450789"/>
              <a:chOff x="1065" y="2023"/>
              <a:chExt cx="318" cy="364"/>
            </a:xfrm>
          </p:grpSpPr>
          <p:sp>
            <p:nvSpPr>
              <p:cNvPr id="36" name="AutoShape 11">
                <a:extLst>
                  <a:ext uri="{FF2B5EF4-FFF2-40B4-BE49-F238E27FC236}">
                    <a16:creationId xmlns:a16="http://schemas.microsoft.com/office/drawing/2014/main" id="{C4F16F16-E216-F239-AE85-B41E5CCD2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37" name="Oval 12">
                <a:extLst>
                  <a:ext uri="{FF2B5EF4-FFF2-40B4-BE49-F238E27FC236}">
                    <a16:creationId xmlns:a16="http://schemas.microsoft.com/office/drawing/2014/main" id="{B23FBEC9-AA40-4559-93DE-840E67A4C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8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38" name="Group 185">
            <a:extLst>
              <a:ext uri="{FF2B5EF4-FFF2-40B4-BE49-F238E27FC236}">
                <a16:creationId xmlns:a16="http://schemas.microsoft.com/office/drawing/2014/main" id="{5C49ABA6-7F72-89E4-F4F8-5429A0082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61654" y="1893685"/>
            <a:ext cx="533824" cy="615315"/>
            <a:chOff x="2810" y="391"/>
            <a:chExt cx="453" cy="525"/>
          </a:xfrm>
        </p:grpSpPr>
        <p:sp>
          <p:nvSpPr>
            <p:cNvPr id="39" name="AutoShape 19">
              <a:extLst>
                <a:ext uri="{FF2B5EF4-FFF2-40B4-BE49-F238E27FC236}">
                  <a16:creationId xmlns:a16="http://schemas.microsoft.com/office/drawing/2014/main" id="{C73BF6D8-4E64-6C31-8CCD-BB234E90D1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911" y="565"/>
              <a:ext cx="251" cy="453"/>
            </a:xfrm>
            <a:prstGeom prst="flowChartDelay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PCoCo</a:t>
              </a:r>
            </a:p>
          </p:txBody>
        </p:sp>
        <p:grpSp>
          <p:nvGrpSpPr>
            <p:cNvPr id="40" name="Group 187">
              <a:extLst>
                <a:ext uri="{FF2B5EF4-FFF2-40B4-BE49-F238E27FC236}">
                  <a16:creationId xmlns:a16="http://schemas.microsoft.com/office/drawing/2014/main" id="{8B6828EB-9A30-8A7A-D91E-D088D30914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9" y="391"/>
              <a:ext cx="318" cy="364"/>
              <a:chOff x="2879" y="391"/>
              <a:chExt cx="318" cy="364"/>
            </a:xfrm>
          </p:grpSpPr>
          <p:grpSp>
            <p:nvGrpSpPr>
              <p:cNvPr id="41" name="Group 21">
                <a:extLst>
                  <a:ext uri="{FF2B5EF4-FFF2-40B4-BE49-F238E27FC236}">
                    <a16:creationId xmlns:a16="http://schemas.microsoft.com/office/drawing/2014/main" id="{845BEA9D-4795-BA96-ADB7-2660472E3D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1065" y="2023"/>
                <a:chExt cx="318" cy="364"/>
              </a:xfrm>
            </p:grpSpPr>
            <p:sp>
              <p:nvSpPr>
                <p:cNvPr id="44" name="AutoShape 22">
                  <a:extLst>
                    <a:ext uri="{FF2B5EF4-FFF2-40B4-BE49-F238E27FC236}">
                      <a16:creationId xmlns:a16="http://schemas.microsoft.com/office/drawing/2014/main" id="{C35EBCFE-9429-A91E-5592-23D13FCE2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45" name="Oval 23">
                  <a:extLst>
                    <a:ext uri="{FF2B5EF4-FFF2-40B4-BE49-F238E27FC236}">
                      <a16:creationId xmlns:a16="http://schemas.microsoft.com/office/drawing/2014/main" id="{3C63B34B-B044-75EF-1CFD-D360DC090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t" anchorCtr="1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  <p:sp>
            <p:nvSpPr>
              <p:cNvPr id="42" name="AutoShape 24">
                <a:extLst>
                  <a:ext uri="{FF2B5EF4-FFF2-40B4-BE49-F238E27FC236}">
                    <a16:creationId xmlns:a16="http://schemas.microsoft.com/office/drawing/2014/main" id="{7D6BE27F-69D2-890E-1745-5AD54BD91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391"/>
                <a:ext cx="314" cy="272"/>
              </a:xfrm>
              <a:custGeom>
                <a:avLst/>
                <a:gdLst>
                  <a:gd name="G0" fmla="+- 17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70"/>
                  <a:gd name="G18" fmla="*/ 17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7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7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5315 w 21600"/>
                  <a:gd name="T15" fmla="*/ 10800 h 21600"/>
                  <a:gd name="T16" fmla="*/ 10800 w 21600"/>
                  <a:gd name="T17" fmla="*/ 10630 h 21600"/>
                  <a:gd name="T18" fmla="*/ 16285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0630" y="10800"/>
                    </a:moveTo>
                    <a:cubicBezTo>
                      <a:pt x="10630" y="10706"/>
                      <a:pt x="10706" y="10630"/>
                      <a:pt x="10800" y="10630"/>
                    </a:cubicBezTo>
                    <a:cubicBezTo>
                      <a:pt x="10893" y="10629"/>
                      <a:pt x="10969" y="10706"/>
                      <a:pt x="1097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t" anchorCtr="1"/>
              <a:lstStyle/>
              <a:p>
                <a:pPr algn="ctr">
                  <a:lnSpc>
                    <a:spcPct val="80000"/>
                  </a:lnSpc>
                  <a:defRPr/>
                </a:pPr>
                <a:endParaRPr lang="en-IE" sz="1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43" name="AutoShape 25">
                <a:extLst>
                  <a:ext uri="{FF2B5EF4-FFF2-40B4-BE49-F238E27FC236}">
                    <a16:creationId xmlns:a16="http://schemas.microsoft.com/office/drawing/2014/main" id="{6727A7B1-B0E4-58EA-2C03-FE4611498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016" y="366"/>
                <a:ext cx="46" cy="317"/>
              </a:xfrm>
              <a:prstGeom prst="moon">
                <a:avLst>
                  <a:gd name="adj" fmla="val 70588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88FE93-F6E5-4664-9A91-33FA1A897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12907" y="1893685"/>
            <a:ext cx="532319" cy="617431"/>
            <a:chOff x="6815492" y="5223358"/>
            <a:chExt cx="532319" cy="617431"/>
          </a:xfrm>
        </p:grpSpPr>
        <p:grpSp>
          <p:nvGrpSpPr>
            <p:cNvPr id="47" name="Group 37">
              <a:extLst>
                <a:ext uri="{FF2B5EF4-FFF2-40B4-BE49-F238E27FC236}">
                  <a16:creationId xmlns:a16="http://schemas.microsoft.com/office/drawing/2014/main" id="{FF39766F-422B-A2D2-D222-F83A5F7CF86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15492" y="5225474"/>
              <a:ext cx="532319" cy="615315"/>
              <a:chOff x="3198" y="1344"/>
              <a:chExt cx="453" cy="523"/>
            </a:xfrm>
            <a:effectLst/>
          </p:grpSpPr>
          <p:sp>
            <p:nvSpPr>
              <p:cNvPr id="50" name="AutoShape 38">
                <a:extLst>
                  <a:ext uri="{FF2B5EF4-FFF2-40B4-BE49-F238E27FC236}">
                    <a16:creationId xmlns:a16="http://schemas.microsoft.com/office/drawing/2014/main" id="{635A5070-C825-C1D3-2BDE-A0B6B365F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LEAR</a:t>
                </a:r>
              </a:p>
            </p:txBody>
          </p:sp>
          <p:grpSp>
            <p:nvGrpSpPr>
              <p:cNvPr id="51" name="Group 39">
                <a:extLst>
                  <a:ext uri="{FF2B5EF4-FFF2-40B4-BE49-F238E27FC236}">
                    <a16:creationId xmlns:a16="http://schemas.microsoft.com/office/drawing/2014/main" id="{E508A801-679F-3B8E-D0F7-73B3DC90EB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52" name="AutoShape 40">
                  <a:extLst>
                    <a:ext uri="{FF2B5EF4-FFF2-40B4-BE49-F238E27FC236}">
                      <a16:creationId xmlns:a16="http://schemas.microsoft.com/office/drawing/2014/main" id="{7B75AE46-50DE-4C38-614D-C38EA256B4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53" name="Oval 41">
                  <a:extLst>
                    <a:ext uri="{FF2B5EF4-FFF2-40B4-BE49-F238E27FC236}">
                      <a16:creationId xmlns:a16="http://schemas.microsoft.com/office/drawing/2014/main" id="{453D4582-C305-1AE2-6314-06DA0EDD57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  <p:sp>
          <p:nvSpPr>
            <p:cNvPr id="48" name="AutoShape 24">
              <a:extLst>
                <a:ext uri="{FF2B5EF4-FFF2-40B4-BE49-F238E27FC236}">
                  <a16:creationId xmlns:a16="http://schemas.microsoft.com/office/drawing/2014/main" id="{DDA938CD-E122-7026-4B9B-FD7DD8327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0108" y="5223358"/>
              <a:ext cx="370023" cy="318791"/>
            </a:xfrm>
            <a:custGeom>
              <a:avLst/>
              <a:gdLst>
                <a:gd name="G0" fmla="+- 17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70"/>
                <a:gd name="G18" fmla="*/ 17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17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17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15 w 21600"/>
                <a:gd name="T15" fmla="*/ 10800 h 21600"/>
                <a:gd name="T16" fmla="*/ 10800 w 21600"/>
                <a:gd name="T17" fmla="*/ 10630 h 21600"/>
                <a:gd name="T18" fmla="*/ 16285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630" y="10800"/>
                  </a:moveTo>
                  <a:cubicBezTo>
                    <a:pt x="10630" y="10706"/>
                    <a:pt x="10706" y="10630"/>
                    <a:pt x="10800" y="10630"/>
                  </a:cubicBezTo>
                  <a:cubicBezTo>
                    <a:pt x="10893" y="10629"/>
                    <a:pt x="10969" y="10706"/>
                    <a:pt x="1097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t" anchorCtr="1"/>
            <a:lstStyle/>
            <a:p>
              <a:pPr algn="ctr">
                <a:lnSpc>
                  <a:spcPct val="80000"/>
                </a:lnSpc>
                <a:defRPr/>
              </a:pPr>
              <a:endParaRPr lang="en-IE" sz="1400" noProof="0" dirty="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49" name="AutoShape 25">
              <a:extLst>
                <a:ext uri="{FF2B5EF4-FFF2-40B4-BE49-F238E27FC236}">
                  <a16:creationId xmlns:a16="http://schemas.microsoft.com/office/drawing/2014/main" id="{8D5347D8-FB62-6B40-8F4F-1D7A27E48D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050520" y="5193044"/>
              <a:ext cx="53913" cy="373559"/>
            </a:xfrm>
            <a:prstGeom prst="moon">
              <a:avLst>
                <a:gd name="adj" fmla="val 70588"/>
              </a:avLst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IE" sz="1800" noProof="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54" name="Group 8">
            <a:extLst>
              <a:ext uri="{FF2B5EF4-FFF2-40B4-BE49-F238E27FC236}">
                <a16:creationId xmlns:a16="http://schemas.microsoft.com/office/drawing/2014/main" id="{6F083900-26BE-857E-5083-CCAB6C79C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27979" y="5062705"/>
            <a:ext cx="532317" cy="615315"/>
            <a:chOff x="3198" y="1344"/>
            <a:chExt cx="453" cy="523"/>
          </a:xfrm>
          <a:effectLst>
            <a:outerShdw blurRad="25400" dist="127000" dir="21000000" sx="76000" sy="76000" kx="-1200000" algn="bl" rotWithShape="0">
              <a:prstClr val="black">
                <a:alpha val="50000"/>
              </a:prstClr>
            </a:outerShdw>
          </a:effectLst>
        </p:grpSpPr>
        <p:sp>
          <p:nvSpPr>
            <p:cNvPr id="55" name="AutoShape 9">
              <a:extLst>
                <a:ext uri="{FF2B5EF4-FFF2-40B4-BE49-F238E27FC236}">
                  <a16:creationId xmlns:a16="http://schemas.microsoft.com/office/drawing/2014/main" id="{FE8AFE65-E7F7-4B37-0A46-DBC0A8BCE1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00" y="1518"/>
              <a:ext cx="250" cy="453"/>
            </a:xfrm>
            <a:prstGeom prst="flowChartDelay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>
                <a:lnSpc>
                  <a:spcPct val="170000"/>
                </a:lnSpc>
                <a:defRPr/>
              </a:pPr>
              <a:r>
                <a:rPr lang="en-IE" sz="1100" noProof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PaCo</a:t>
              </a:r>
            </a:p>
          </p:txBody>
        </p:sp>
        <p:grpSp>
          <p:nvGrpSpPr>
            <p:cNvPr id="56" name="Group 10">
              <a:extLst>
                <a:ext uri="{FF2B5EF4-FFF2-40B4-BE49-F238E27FC236}">
                  <a16:creationId xmlns:a16="http://schemas.microsoft.com/office/drawing/2014/main" id="{118796C0-9EEF-6856-A655-0181CB0981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5" y="1344"/>
              <a:ext cx="318" cy="364"/>
              <a:chOff x="1065" y="2023"/>
              <a:chExt cx="318" cy="364"/>
            </a:xfrm>
          </p:grpSpPr>
          <p:sp>
            <p:nvSpPr>
              <p:cNvPr id="57" name="AutoShape 11">
                <a:extLst>
                  <a:ext uri="{FF2B5EF4-FFF2-40B4-BE49-F238E27FC236}">
                    <a16:creationId xmlns:a16="http://schemas.microsoft.com/office/drawing/2014/main" id="{36033F38-8ECD-F347-F1B6-3939578CD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111" y="2296"/>
                <a:ext cx="227" cy="91"/>
              </a:xfrm>
              <a:prstGeom prst="triangle">
                <a:avLst>
                  <a:gd name="adj" fmla="val 50000"/>
                </a:avLst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IE" sz="1800" noProof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58" name="Oval 12">
                <a:extLst>
                  <a:ext uri="{FF2B5EF4-FFF2-40B4-BE49-F238E27FC236}">
                    <a16:creationId xmlns:a16="http://schemas.microsoft.com/office/drawing/2014/main" id="{8DD80FFD-07CE-8912-2F85-B5B0E4E03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023"/>
                <a:ext cx="318" cy="318"/>
              </a:xfrm>
              <a:prstGeom prst="ellipse">
                <a:avLst/>
              </a:prstGeom>
              <a:solidFill>
                <a:srgbClr val="FFE2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IE" sz="2400" noProof="0" dirty="0">
                  <a:solidFill>
                    <a:srgbClr val="000000"/>
                  </a:solidFill>
                  <a:latin typeface="Arial Black" pitchFamily="34" charset="0"/>
                </a:endParaRPr>
              </a:p>
            </p:txBody>
          </p:sp>
        </p:grpSp>
      </p:grpSp>
      <p:sp>
        <p:nvSpPr>
          <p:cNvPr id="59" name="Text Box 14">
            <a:extLst>
              <a:ext uri="{FF2B5EF4-FFF2-40B4-BE49-F238E27FC236}">
                <a16:creationId xmlns:a16="http://schemas.microsoft.com/office/drawing/2014/main" id="{51B2FD4A-4EF4-59DF-C6A6-9018962EF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7202" y="5237135"/>
            <a:ext cx="1515142" cy="276999"/>
          </a:xfrm>
          <a:prstGeom prst="rect">
            <a:avLst/>
          </a:prstGeom>
          <a:noFill/>
          <a:ln w="28575">
            <a:noFill/>
            <a:prstDash val="sysDot"/>
            <a:miter lim="800000"/>
            <a:headEnd/>
            <a:tailEnd/>
          </a:ln>
        </p:spPr>
        <p:txBody>
          <a:bodyPr wrap="square" lIns="72000" tIns="0" rIns="7200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sz="1800" b="1" noProof="0" dirty="0">
                <a:solidFill>
                  <a:srgbClr val="000000"/>
                </a:solidFill>
              </a:rPr>
              <a:t>(or         )</a:t>
            </a:r>
          </a:p>
        </p:txBody>
      </p:sp>
    </p:spTree>
    <p:extLst>
      <p:ext uri="{BB962C8B-B14F-4D97-AF65-F5344CB8AC3E}">
        <p14:creationId xmlns:p14="http://schemas.microsoft.com/office/powerpoint/2010/main" val="2875341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&quot;My account&quot; dropdown menu, then &quot;My roles&quot;">
            <a:extLst>
              <a:ext uri="{FF2B5EF4-FFF2-40B4-BE49-F238E27FC236}">
                <a16:creationId xmlns:a16="http://schemas.microsoft.com/office/drawing/2014/main" id="{449EDF37-D1A4-A957-CE8E-CEE1B0FDEE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9257" y="1346251"/>
            <a:ext cx="1687614" cy="262237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IE" noProof="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B9087D0-281F-4C01-83F8-8D39E149EA6F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094281" y="1138816"/>
            <a:ext cx="4093088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95000"/>
              </a:lnSpc>
              <a:spcBef>
                <a:spcPct val="750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List of all the roles </a:t>
            </a:r>
            <a:b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</a:b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linked to this EU Login account</a:t>
            </a:r>
          </a:p>
        </p:txBody>
      </p:sp>
      <p:cxnSp>
        <p:nvCxnSpPr>
          <p:cNvPr id="5" name="AutoShape 15">
            <a:extLst>
              <a:ext uri="{FF2B5EF4-FFF2-40B4-BE49-F238E27FC236}">
                <a16:creationId xmlns:a16="http://schemas.microsoft.com/office/drawing/2014/main" id="{2D301B9F-EC72-4219-9AE3-C5FD69F05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4" idx="3"/>
            <a:endCxn id="3" idx="1"/>
          </p:cNvCxnSpPr>
          <p:nvPr/>
        </p:nvCxnSpPr>
        <p:spPr bwMode="auto">
          <a:xfrm>
            <a:off x="8187369" y="1477370"/>
            <a:ext cx="1841888" cy="0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428676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8BCB9CD-C809-CA99-9B1B-640B5893EE88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B0577E-6D85-4466-B61B-9CCC9A81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Projects &amp; results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9D81AB2-708F-44CD-9044-487F9F9DA8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Discover funded projects</a:t>
            </a:r>
          </a:p>
        </p:txBody>
      </p:sp>
    </p:spTree>
    <p:extLst>
      <p:ext uri="{BB962C8B-B14F-4D97-AF65-F5344CB8AC3E}">
        <p14:creationId xmlns:p14="http://schemas.microsoft.com/office/powerpoint/2010/main" val="158111007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rowse EU funded projects">
            <a:extLst>
              <a:ext uri="{FF2B5EF4-FFF2-40B4-BE49-F238E27FC236}">
                <a16:creationId xmlns:a16="http://schemas.microsoft.com/office/drawing/2014/main" id="{408F57EF-5E00-E32A-15D4-29C879C51B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CE9456E-4D6C-D1FE-81E6-EB76DF159EE6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781765" y="116632"/>
            <a:ext cx="2628470" cy="3847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1257300" algn="l"/>
                <a:tab pos="1704975" algn="l"/>
                <a:tab pos="2066925" algn="l"/>
              </a:tabLst>
              <a:defRPr/>
            </a:pP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EU funded projects</a:t>
            </a:r>
          </a:p>
        </p:txBody>
      </p:sp>
    </p:spTree>
    <p:extLst>
      <p:ext uri="{BB962C8B-B14F-4D97-AF65-F5344CB8AC3E}">
        <p14:creationId xmlns:p14="http://schemas.microsoft.com/office/powerpoint/2010/main" val="227806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6AE030-B2DD-5E1F-4A88-40B4113EDAE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Example of an EU-funded project</a:t>
            </a:r>
          </a:p>
        </p:txBody>
      </p:sp>
      <p:pic>
        <p:nvPicPr>
          <p:cNvPr id="5" name="Picture 4" descr="Example of a funded project page">
            <a:extLst>
              <a:ext uri="{FF2B5EF4-FFF2-40B4-BE49-F238E27FC236}">
                <a16:creationId xmlns:a16="http://schemas.microsoft.com/office/drawing/2014/main" id="{650A6687-EB9D-3DA1-36BE-1AEC5D54B6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028A33E-1DAA-00D0-03F6-99EDA40C1612}"/>
              </a:ext>
            </a:extLst>
          </p:cNvPr>
          <p:cNvSpPr>
            <a:spLocks/>
          </p:cNvSpPr>
          <p:nvPr/>
        </p:nvSpPr>
        <p:spPr bwMode="auto">
          <a:xfrm>
            <a:off x="4781765" y="116632"/>
            <a:ext cx="2628470" cy="3847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>
              <a:lnSpc>
                <a:spcPct val="95000"/>
              </a:lnSpc>
              <a:tabLst>
                <a:tab pos="1257300" algn="l"/>
                <a:tab pos="1704975" algn="l"/>
                <a:tab pos="2066925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EU funded projects</a:t>
            </a:r>
          </a:p>
        </p:txBody>
      </p:sp>
    </p:spTree>
    <p:extLst>
      <p:ext uri="{BB962C8B-B14F-4D97-AF65-F5344CB8AC3E}">
        <p14:creationId xmlns:p14="http://schemas.microsoft.com/office/powerpoint/2010/main" val="33109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&quot;Research &amp; Innovation support&quot; page">
            <a:extLst>
              <a:ext uri="{FF2B5EF4-FFF2-40B4-BE49-F238E27FC236}">
                <a16:creationId xmlns:a16="http://schemas.microsoft.com/office/drawing/2014/main" id="{A0EA33A2-104D-7EB7-86C6-83CBA6C29D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BB03325-C8C0-E0E6-2915-01299CCCCEE4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078941" y="116632"/>
            <a:ext cx="4034118" cy="3847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1257300" algn="l"/>
                <a:tab pos="1704975" algn="l"/>
                <a:tab pos="2066925" algn="l"/>
              </a:tabLst>
              <a:defRPr/>
            </a:pP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Research &amp; Innovation support</a:t>
            </a:r>
          </a:p>
        </p:txBody>
      </p:sp>
      <p:cxnSp>
        <p:nvCxnSpPr>
          <p:cNvPr id="5" name="AutoShape 15">
            <a:extLst>
              <a:ext uri="{FF2B5EF4-FFF2-40B4-BE49-F238E27FC236}">
                <a16:creationId xmlns:a16="http://schemas.microsoft.com/office/drawing/2014/main" id="{EEF9CCBB-8B65-AF32-8863-2BDF09B92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9" idx="1"/>
            <a:endCxn id="7" idx="0"/>
          </p:cNvCxnSpPr>
          <p:nvPr/>
        </p:nvCxnSpPr>
        <p:spPr bwMode="auto">
          <a:xfrm flipH="1">
            <a:off x="4060686" y="5360209"/>
            <a:ext cx="1466077" cy="1056651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7" name="Rectangle 4">
            <a:extLst>
              <a:ext uri="{FF2B5EF4-FFF2-40B4-BE49-F238E27FC236}">
                <a16:creationId xmlns:a16="http://schemas.microsoft.com/office/drawing/2014/main" id="{37BE469F-6976-B579-3C2C-33B4B6E38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406" y="6416860"/>
            <a:ext cx="1040559" cy="234951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A78A44-91A5-0CD9-E228-1E34EA0DF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26763" y="5051216"/>
            <a:ext cx="6408712" cy="616487"/>
            <a:chOff x="5446371" y="1946915"/>
            <a:chExt cx="6408712" cy="616487"/>
          </a:xfrm>
        </p:grpSpPr>
        <p:sp>
          <p:nvSpPr>
            <p:cNvPr id="9" name="Content Placeholder 1">
              <a:extLst>
                <a:ext uri="{FF2B5EF4-FFF2-40B4-BE49-F238E27FC236}">
                  <a16:creationId xmlns:a16="http://schemas.microsoft.com/office/drawing/2014/main" id="{41A7E80F-DD94-7DF3-309C-764275066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6371" y="2063547"/>
              <a:ext cx="6408712" cy="384721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accent6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95000"/>
                </a:lnSpc>
                <a:spcBef>
                  <a:spcPts val="600"/>
                </a:spcBef>
                <a:buClr>
                  <a:srgbClr val="000000"/>
                </a:buClr>
                <a:tabLst>
                  <a:tab pos="717550" algn="l"/>
                </a:tabLst>
                <a:defRPr/>
              </a:pPr>
              <a:r>
                <a:rPr lang="en-IE" sz="2000" b="1" noProof="0" dirty="0">
                  <a:solidFill>
                    <a:srgbClr val="000000"/>
                  </a:solidFill>
                  <a:latin typeface="+mn-lt"/>
                </a:rPr>
                <a:t>Publish results about your project</a:t>
              </a:r>
            </a:p>
          </p:txBody>
        </p:sp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6626C8E6-62CD-49EB-5788-C0226464F6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515523" y="1948087"/>
              <a:ext cx="532319" cy="615315"/>
              <a:chOff x="3198" y="1344"/>
              <a:chExt cx="453" cy="523"/>
            </a:xfrm>
          </p:grpSpPr>
          <p:sp>
            <p:nvSpPr>
              <p:cNvPr id="24" name="AutoShape 5">
                <a:extLst>
                  <a:ext uri="{FF2B5EF4-FFF2-40B4-BE49-F238E27FC236}">
                    <a16:creationId xmlns:a16="http://schemas.microsoft.com/office/drawing/2014/main" id="{84023AD2-A38A-237C-6135-848F3AFFF7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CoCo</a:t>
                </a:r>
              </a:p>
            </p:txBody>
          </p:sp>
          <p:grpSp>
            <p:nvGrpSpPr>
              <p:cNvPr id="25" name="Group 6">
                <a:extLst>
                  <a:ext uri="{FF2B5EF4-FFF2-40B4-BE49-F238E27FC236}">
                    <a16:creationId xmlns:a16="http://schemas.microsoft.com/office/drawing/2014/main" id="{F263237B-7149-CA99-64F7-B8A2C513B2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26" name="AutoShape 7">
                  <a:extLst>
                    <a:ext uri="{FF2B5EF4-FFF2-40B4-BE49-F238E27FC236}">
                      <a16:creationId xmlns:a16="http://schemas.microsoft.com/office/drawing/2014/main" id="{65581401-36F5-FF65-0423-9C5EED3052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27" name="Oval 8">
                  <a:extLst>
                    <a:ext uri="{FF2B5EF4-FFF2-40B4-BE49-F238E27FC236}">
                      <a16:creationId xmlns:a16="http://schemas.microsoft.com/office/drawing/2014/main" id="{B3C555A5-1351-7255-F986-1A80C9B748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  <p:grpSp>
          <p:nvGrpSpPr>
            <p:cNvPr id="11" name="Group 185">
              <a:extLst>
                <a:ext uri="{FF2B5EF4-FFF2-40B4-BE49-F238E27FC236}">
                  <a16:creationId xmlns:a16="http://schemas.microsoft.com/office/drawing/2014/main" id="{939C91E5-129D-9DBF-9E56-2D1832BECA6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849234" y="1946915"/>
              <a:ext cx="533824" cy="616487"/>
              <a:chOff x="2810" y="391"/>
              <a:chExt cx="453" cy="526"/>
            </a:xfrm>
          </p:grpSpPr>
          <p:sp>
            <p:nvSpPr>
              <p:cNvPr id="17" name="AutoShape 19">
                <a:extLst>
                  <a:ext uri="{FF2B5EF4-FFF2-40B4-BE49-F238E27FC236}">
                    <a16:creationId xmlns:a16="http://schemas.microsoft.com/office/drawing/2014/main" id="{6FD29159-9E90-EDA3-0C5B-CB65CF3BD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911" y="565"/>
                <a:ext cx="251" cy="453"/>
              </a:xfrm>
              <a:prstGeom prst="flowChartDelay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PCoCo</a:t>
                </a:r>
              </a:p>
            </p:txBody>
          </p:sp>
          <p:grpSp>
            <p:nvGrpSpPr>
              <p:cNvPr id="18" name="Group 187">
                <a:extLst>
                  <a:ext uri="{FF2B5EF4-FFF2-40B4-BE49-F238E27FC236}">
                    <a16:creationId xmlns:a16="http://schemas.microsoft.com/office/drawing/2014/main" id="{B8CEF4F3-AD9F-8DF1-C141-4CEC151AF0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79" y="391"/>
                <a:ext cx="318" cy="364"/>
                <a:chOff x="2879" y="391"/>
                <a:chExt cx="318" cy="364"/>
              </a:xfrm>
            </p:grpSpPr>
            <p:grpSp>
              <p:nvGrpSpPr>
                <p:cNvPr id="19" name="Group 21">
                  <a:extLst>
                    <a:ext uri="{FF2B5EF4-FFF2-40B4-BE49-F238E27FC236}">
                      <a16:creationId xmlns:a16="http://schemas.microsoft.com/office/drawing/2014/main" id="{28E8EAC7-0D27-D868-45AE-AF30E6D5F1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79" y="391"/>
                  <a:ext cx="318" cy="364"/>
                  <a:chOff x="1065" y="2023"/>
                  <a:chExt cx="318" cy="364"/>
                </a:xfrm>
              </p:grpSpPr>
              <p:sp>
                <p:nvSpPr>
                  <p:cNvPr id="22" name="AutoShape 22">
                    <a:extLst>
                      <a:ext uri="{FF2B5EF4-FFF2-40B4-BE49-F238E27FC236}">
                        <a16:creationId xmlns:a16="http://schemas.microsoft.com/office/drawing/2014/main" id="{2074D39F-5B1E-BC66-3F4D-E3F7DF93E7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111" y="2296"/>
                    <a:ext cx="227" cy="9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E2C5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en-IE" sz="1800" noProof="0" dirty="0">
                      <a:solidFill>
                        <a:srgbClr val="000000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23" name="Oval 23">
                    <a:extLst>
                      <a:ext uri="{FF2B5EF4-FFF2-40B4-BE49-F238E27FC236}">
                        <a16:creationId xmlns:a16="http://schemas.microsoft.com/office/drawing/2014/main" id="{ADA9EEE6-EE6B-05FA-A150-C7CAB7507F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65" y="2023"/>
                    <a:ext cx="318" cy="318"/>
                  </a:xfrm>
                  <a:prstGeom prst="ellipse">
                    <a:avLst/>
                  </a:prstGeom>
                  <a:solidFill>
                    <a:srgbClr val="FFE2C5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t" anchorCtr="1"/>
                  <a:lstStyle/>
                  <a:p>
                    <a:pPr algn="ctr"/>
                    <a:endParaRPr lang="en-IE" sz="2400" noProof="0" dirty="0">
                      <a:solidFill>
                        <a:srgbClr val="000000"/>
                      </a:solidFill>
                      <a:latin typeface="Arial Black" pitchFamily="34" charset="0"/>
                    </a:endParaRPr>
                  </a:p>
                </p:txBody>
              </p:sp>
            </p:grpSp>
            <p:sp>
              <p:nvSpPr>
                <p:cNvPr id="20" name="AutoShape 24">
                  <a:extLst>
                    <a:ext uri="{FF2B5EF4-FFF2-40B4-BE49-F238E27FC236}">
                      <a16:creationId xmlns:a16="http://schemas.microsoft.com/office/drawing/2014/main" id="{30AE5E8B-6812-9C73-34A0-C32E93ACD4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0" y="391"/>
                  <a:ext cx="314" cy="272"/>
                </a:xfrm>
                <a:custGeom>
                  <a:avLst/>
                  <a:gdLst>
                    <a:gd name="G0" fmla="+- 170 0 0"/>
                    <a:gd name="G1" fmla="+- 11796480 0 0"/>
                    <a:gd name="G2" fmla="+- 0 0 11796480"/>
                    <a:gd name="T0" fmla="*/ 0 256 1"/>
                    <a:gd name="T1" fmla="*/ 180 256 1"/>
                    <a:gd name="G3" fmla="+- 11796480 T0 T1"/>
                    <a:gd name="T2" fmla="*/ 0 256 1"/>
                    <a:gd name="T3" fmla="*/ 90 256 1"/>
                    <a:gd name="G4" fmla="+- 11796480 T2 T3"/>
                    <a:gd name="G5" fmla="*/ G4 2 1"/>
                    <a:gd name="T4" fmla="*/ 90 256 1"/>
                    <a:gd name="T5" fmla="*/ 0 256 1"/>
                    <a:gd name="G6" fmla="+- 11796480 T4 T5"/>
                    <a:gd name="G7" fmla="*/ G6 2 1"/>
                    <a:gd name="G8" fmla="abs 11796480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170"/>
                    <a:gd name="G18" fmla="*/ 170 1 2"/>
                    <a:gd name="G19" fmla="+- G18 5400 0"/>
                    <a:gd name="G20" fmla="cos G19 11796480"/>
                    <a:gd name="G21" fmla="sin G19 11796480"/>
                    <a:gd name="G22" fmla="+- G20 10800 0"/>
                    <a:gd name="G23" fmla="+- G21 10800 0"/>
                    <a:gd name="G24" fmla="+- 10800 0 G20"/>
                    <a:gd name="G25" fmla="+- 170 10800 0"/>
                    <a:gd name="G26" fmla="?: G9 G17 G25"/>
                    <a:gd name="G27" fmla="?: G9 0 21600"/>
                    <a:gd name="G28" fmla="cos 10800 11796480"/>
                    <a:gd name="G29" fmla="sin 10800 11796480"/>
                    <a:gd name="G30" fmla="sin 170 11796480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11796480 G34 0"/>
                    <a:gd name="G36" fmla="?: G6 G35 G31"/>
                    <a:gd name="G37" fmla="+- 21600 0 G36"/>
                    <a:gd name="G38" fmla="?: G4 0 G33"/>
                    <a:gd name="G39" fmla="?: 11796480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5315 w 21600"/>
                    <a:gd name="T15" fmla="*/ 10800 h 21600"/>
                    <a:gd name="T16" fmla="*/ 10800 w 21600"/>
                    <a:gd name="T17" fmla="*/ 10630 h 21600"/>
                    <a:gd name="T18" fmla="*/ 16285 w 21600"/>
                    <a:gd name="T19" fmla="*/ 10800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10630" y="10800"/>
                      </a:moveTo>
                      <a:cubicBezTo>
                        <a:pt x="10630" y="10706"/>
                        <a:pt x="10706" y="10630"/>
                        <a:pt x="10800" y="10630"/>
                      </a:cubicBezTo>
                      <a:cubicBezTo>
                        <a:pt x="10893" y="10629"/>
                        <a:pt x="10969" y="10706"/>
                        <a:pt x="1097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t" anchorCtr="1"/>
                <a:lstStyle/>
                <a:p>
                  <a:pPr algn="ctr">
                    <a:lnSpc>
                      <a:spcPct val="80000"/>
                    </a:lnSpc>
                    <a:defRPr/>
                  </a:pPr>
                  <a:endParaRPr lang="en-IE" sz="1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  <p:sp>
              <p:nvSpPr>
                <p:cNvPr id="21" name="AutoShape 25">
                  <a:extLst>
                    <a:ext uri="{FF2B5EF4-FFF2-40B4-BE49-F238E27FC236}">
                      <a16:creationId xmlns:a16="http://schemas.microsoft.com/office/drawing/2014/main" id="{29B394FF-45EE-5AFB-71B8-A0D5366414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3016" y="366"/>
                  <a:ext cx="46" cy="317"/>
                </a:xfrm>
                <a:prstGeom prst="moon">
                  <a:avLst>
                    <a:gd name="adj" fmla="val 70588"/>
                  </a:avLst>
                </a:prstGeom>
                <a:solidFill>
                  <a:srgbClr val="C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0F2CD29A-100B-4C1A-1740-09A83F78E6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180307" y="1948087"/>
              <a:ext cx="532317" cy="615315"/>
              <a:chOff x="3198" y="1344"/>
              <a:chExt cx="453" cy="523"/>
            </a:xfrm>
          </p:grpSpPr>
          <p:sp>
            <p:nvSpPr>
              <p:cNvPr id="13" name="AutoShape 9">
                <a:extLst>
                  <a:ext uri="{FF2B5EF4-FFF2-40B4-BE49-F238E27FC236}">
                    <a16:creationId xmlns:a16="http://schemas.microsoft.com/office/drawing/2014/main" id="{FFFF3ED1-4B70-B53C-5A34-DC7690187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00" y="1518"/>
                <a:ext cx="250" cy="453"/>
              </a:xfrm>
              <a:prstGeom prst="flowChartDelay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 algn="ctr">
                  <a:lnSpc>
                    <a:spcPct val="170000"/>
                  </a:lnSpc>
                  <a:defRPr/>
                </a:pPr>
                <a:r>
                  <a:rPr lang="en-IE" sz="1100" noProof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Black" pitchFamily="34" charset="0"/>
                  </a:rPr>
                  <a:t>PaCo</a:t>
                </a:r>
              </a:p>
            </p:txBody>
          </p:sp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8E296CC5-7E0C-B12B-E7FC-CFB6A10993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65" y="1344"/>
                <a:ext cx="318" cy="364"/>
                <a:chOff x="1065" y="2023"/>
                <a:chExt cx="318" cy="364"/>
              </a:xfrm>
            </p:grpSpPr>
            <p:sp>
              <p:nvSpPr>
                <p:cNvPr id="15" name="AutoShape 11">
                  <a:extLst>
                    <a:ext uri="{FF2B5EF4-FFF2-40B4-BE49-F238E27FC236}">
                      <a16:creationId xmlns:a16="http://schemas.microsoft.com/office/drawing/2014/main" id="{5082F439-B2CF-F631-DF42-170B632375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1111" y="2296"/>
                  <a:ext cx="227" cy="9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IE" sz="1800" noProof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6" name="Oval 12">
                  <a:extLst>
                    <a:ext uri="{FF2B5EF4-FFF2-40B4-BE49-F238E27FC236}">
                      <a16:creationId xmlns:a16="http://schemas.microsoft.com/office/drawing/2014/main" id="{9E02B12E-52FD-A36B-B69E-E22A7E9EE1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5" y="2023"/>
                  <a:ext cx="318" cy="318"/>
                </a:xfrm>
                <a:prstGeom prst="ellipse">
                  <a:avLst/>
                </a:prstGeom>
                <a:solidFill>
                  <a:srgbClr val="FFE2C5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n-IE" sz="2400" noProof="0" dirty="0">
                    <a:solidFill>
                      <a:srgbClr val="000000"/>
                    </a:solidFill>
                    <a:latin typeface="Arial Black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747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5421E-3C9E-1B86-2374-53D0206E4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A1C8-6A1A-489A-7583-E9D48BC41ED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noProof="0" dirty="0"/>
              <a:t>Research &amp; Innovation support (continued)</a:t>
            </a:r>
          </a:p>
        </p:txBody>
      </p:sp>
      <p:pic>
        <p:nvPicPr>
          <p:cNvPr id="3" name="Picture 2" descr="&quot;Research &amp; Innovation support&quot; page (continued)">
            <a:extLst>
              <a:ext uri="{FF2B5EF4-FFF2-40B4-BE49-F238E27FC236}">
                <a16:creationId xmlns:a16="http://schemas.microsoft.com/office/drawing/2014/main" id="{FB055F60-110E-27DF-3C46-95CB67DD89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589E837-3F2C-CCF7-8C30-50D78FC0445D}"/>
              </a:ext>
            </a:extLst>
          </p:cNvPr>
          <p:cNvSpPr>
            <a:spLocks/>
          </p:cNvSpPr>
          <p:nvPr/>
        </p:nvSpPr>
        <p:spPr bwMode="auto">
          <a:xfrm>
            <a:off x="4078941" y="116632"/>
            <a:ext cx="4034118" cy="3847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>
              <a:lnSpc>
                <a:spcPct val="95000"/>
              </a:lnSpc>
              <a:tabLst>
                <a:tab pos="1257300" algn="l"/>
                <a:tab pos="1704975" algn="l"/>
                <a:tab pos="2066925" algn="l"/>
              </a:tabLst>
              <a:defRPr/>
            </a:pPr>
            <a:r>
              <a:rPr lang="en-IE" sz="2000" b="1" noProof="0" dirty="0">
                <a:solidFill>
                  <a:srgbClr val="000000"/>
                </a:solidFill>
                <a:latin typeface="+mn-lt"/>
              </a:rPr>
              <a:t>Research &amp; Innovation support</a:t>
            </a:r>
          </a:p>
        </p:txBody>
      </p:sp>
    </p:spTree>
    <p:extLst>
      <p:ext uri="{BB962C8B-B14F-4D97-AF65-F5344CB8AC3E}">
        <p14:creationId xmlns:p14="http://schemas.microsoft.com/office/powerpoint/2010/main" val="186014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xample of a Horizon dashboard">
            <a:extLst>
              <a:ext uri="{FF2B5EF4-FFF2-40B4-BE49-F238E27FC236}">
                <a16:creationId xmlns:a16="http://schemas.microsoft.com/office/drawing/2014/main" id="{73DC4A3D-0A53-96F9-1390-8C7F93AEB1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621C5E8A-E5A9-E4A1-BBE2-46CA12E10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1" y="836712"/>
            <a:ext cx="12098918" cy="548468"/>
          </a:xfrm>
          <a:prstGeom prst="rect">
            <a:avLst/>
          </a:prstGeom>
          <a:noFill/>
          <a:ln w="28575" algn="ctr">
            <a:solidFill>
              <a:schemeClr val="accent6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D7EBCF7-D1ED-1453-849D-FFF81985DB13}"/>
              </a:ext>
            </a:extLst>
          </p:cNvPr>
          <p:cNvSpPr>
            <a:spLocks/>
          </p:cNvSpPr>
          <p:nvPr/>
        </p:nvSpPr>
        <p:spPr bwMode="auto">
          <a:xfrm>
            <a:off x="4027055" y="4653136"/>
            <a:ext cx="4137890" cy="677108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accent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>
                <a:tab pos="717550" algn="l"/>
              </a:tabLst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Obtain more fine-grained</a:t>
            </a:r>
            <a:r>
              <a:rPr kumimoji="0" lang="en-IE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results </a:t>
            </a:r>
            <a:br>
              <a:rPr kumimoji="0" lang="en-IE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IE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using the filters</a:t>
            </a:r>
            <a:endParaRPr kumimoji="0" lang="en-IE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6" name="AutoShape 15">
            <a:extLst>
              <a:ext uri="{FF2B5EF4-FFF2-40B4-BE49-F238E27FC236}">
                <a16:creationId xmlns:a16="http://schemas.microsoft.com/office/drawing/2014/main" id="{8A7FDBC1-8BBB-B37C-917B-E1F9BFF26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  <a:stCxn id="5" idx="0"/>
            <a:endCxn id="4" idx="2"/>
          </p:cNvCxnSpPr>
          <p:nvPr/>
        </p:nvCxnSpPr>
        <p:spPr bwMode="auto">
          <a:xfrm flipV="1">
            <a:off x="6096000" y="1385180"/>
            <a:ext cx="0" cy="3267956"/>
          </a:xfrm>
          <a:prstGeom prst="straightConnector1">
            <a:avLst/>
          </a:prstGeom>
          <a:noFill/>
          <a:ln w="19050">
            <a:solidFill>
              <a:schemeClr val="accent6"/>
            </a:solidFill>
            <a:round/>
            <a:headEnd/>
            <a:tailEnd type="triangle" w="lg" len="lg"/>
          </a:ln>
        </p:spPr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654057-6DE8-0180-08B0-8E59DD20E585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4727848" y="116632"/>
            <a:ext cx="2736304" cy="3847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  <a:prstDash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1257300" algn="l"/>
                <a:tab pos="1704975" algn="l"/>
                <a:tab pos="2066925" algn="l"/>
              </a:tabLst>
              <a:defRPr/>
            </a:pPr>
            <a:r>
              <a:rPr kumimoji="0" lang="en-IE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Horizon Dashboards</a:t>
            </a:r>
          </a:p>
        </p:txBody>
      </p:sp>
    </p:spTree>
    <p:extLst>
      <p:ext uri="{BB962C8B-B14F-4D97-AF65-F5344CB8AC3E}">
        <p14:creationId xmlns:p14="http://schemas.microsoft.com/office/powerpoint/2010/main" val="3503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A4C1DBF-31BC-08EF-F8E7-CC0E171B08A6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IE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B0577E-6D85-4466-B61B-9CCC9A81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Help!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9D81AB2-708F-44CD-9044-487F9F9DA8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IE" noProof="0" dirty="0"/>
              <a:t>Feeling lost?</a:t>
            </a:r>
          </a:p>
        </p:txBody>
      </p:sp>
    </p:spTree>
    <p:extLst>
      <p:ext uri="{BB962C8B-B14F-4D97-AF65-F5344CB8AC3E}">
        <p14:creationId xmlns:p14="http://schemas.microsoft.com/office/powerpoint/2010/main" val="486151294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864B-5628-480A-832B-89EAAFF3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Need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6D8B1-8C3A-4797-B791-34077FE27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5208"/>
          </a:xfrm>
        </p:spPr>
        <p:txBody>
          <a:bodyPr>
            <a:spAutoFit/>
          </a:bodyPr>
          <a:lstStyle/>
          <a:p>
            <a:pPr>
              <a:buSzPct val="100000"/>
            </a:pPr>
            <a:r>
              <a:rPr lang="en-IE" noProof="0" dirty="0"/>
              <a:t>Guidance &amp; Manuals</a:t>
            </a:r>
          </a:p>
          <a:p>
            <a:pPr lvl="1"/>
            <a:r>
              <a:rPr lang="en-IE" sz="2000" noProof="0" dirty="0"/>
              <a:t>Access the </a:t>
            </a:r>
            <a:r>
              <a:rPr lang="en-IE" sz="2000" b="1" noProof="0" dirty="0">
                <a:hlinkClick r:id="rId2"/>
              </a:rPr>
              <a:t>Online Manual</a:t>
            </a:r>
            <a:r>
              <a:rPr lang="en-IE" sz="2000" noProof="0" dirty="0"/>
              <a:t> (guide for </a:t>
            </a:r>
            <a:r>
              <a:rPr lang="en-IE" sz="2000" b="1" noProof="0" dirty="0"/>
              <a:t>business</a:t>
            </a:r>
            <a:r>
              <a:rPr lang="en-IE" sz="2000" noProof="0" dirty="0"/>
              <a:t> processes)</a:t>
            </a:r>
          </a:p>
          <a:p>
            <a:pPr lvl="1"/>
            <a:r>
              <a:rPr lang="en-IE" sz="2000" noProof="0" dirty="0"/>
              <a:t>Access the </a:t>
            </a:r>
            <a:r>
              <a:rPr lang="en-IE" sz="2000" b="1" noProof="0" dirty="0">
                <a:hlinkClick r:id="rId3"/>
              </a:rPr>
              <a:t>IT How To</a:t>
            </a:r>
            <a:r>
              <a:rPr lang="en-IE" sz="2000" noProof="0" dirty="0"/>
              <a:t> wiki (guide for </a:t>
            </a:r>
            <a:r>
              <a:rPr lang="en-IE" sz="2000" b="1" noProof="0" dirty="0"/>
              <a:t>IT</a:t>
            </a:r>
            <a:r>
              <a:rPr lang="en-IE" sz="2000" noProof="0" dirty="0"/>
              <a:t> processes)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b="1" noProof="0" dirty="0"/>
              <a:t>FAQs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b="1" noProof="0" dirty="0"/>
              <a:t>Helpdesk &amp; Support</a:t>
            </a:r>
          </a:p>
          <a:p>
            <a:pPr>
              <a:spcBef>
                <a:spcPts val="3000"/>
              </a:spcBef>
              <a:buSzPct val="100000"/>
            </a:pPr>
            <a:r>
              <a:rPr lang="en-IE" b="1" noProof="0" dirty="0"/>
              <a:t>Videos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A1E0CB-B232-EEA8-0D68-5A80D71AE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5840" y="1265217"/>
            <a:ext cx="7536160" cy="291575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AEE549-FC9E-98D0-5A3B-52654B44C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352924" y="1"/>
            <a:ext cx="7762875" cy="3933824"/>
            <a:chOff x="666750" y="654424"/>
            <a:chExt cx="10463029" cy="50552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E35928D-CF74-A7DE-4144-ED92FC61E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5800" y="654424"/>
              <a:ext cx="9829861" cy="1466012"/>
            </a:xfrm>
            <a:prstGeom prst="rect">
              <a:avLst/>
            </a:prstGeom>
            <a:noFill/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5089A12-D3A5-1D1F-AA39-1BE06796F0A0}"/>
                </a:ext>
              </a:extLst>
            </p:cNvPr>
            <p:cNvSpPr/>
            <p:nvPr/>
          </p:nvSpPr>
          <p:spPr>
            <a:xfrm>
              <a:off x="666750" y="2028825"/>
              <a:ext cx="9858375" cy="114300"/>
            </a:xfrm>
            <a:prstGeom prst="rect">
              <a:avLst/>
            </a:prstGeom>
            <a:gradFill flip="none" rotWithShape="1">
              <a:gsLst>
                <a:gs pos="44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noProof="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90710FC-99E1-E12B-70A0-4B3B0A160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43754" y="1499637"/>
              <a:ext cx="2486025" cy="421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673714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864B-5628-480A-832B-89EAAFF3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noProof="0" dirty="0"/>
              <a:t>Research Enquiry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6D8B1-8C3A-4797-B791-34077FE27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spAutoFit/>
          </a:bodyPr>
          <a:lstStyle/>
          <a:p>
            <a:pPr marL="0" indent="0">
              <a:spcAft>
                <a:spcPts val="3000"/>
              </a:spcAft>
              <a:buNone/>
            </a:pPr>
            <a:r>
              <a:rPr lang="en-IE" noProof="0" dirty="0"/>
              <a:t>For questions about research and Horizon Europe, </a:t>
            </a:r>
            <a:br>
              <a:rPr lang="en-IE" noProof="0" dirty="0"/>
            </a:br>
            <a:r>
              <a:rPr lang="en-IE" noProof="0" dirty="0"/>
              <a:t>you can contact the Research Enquiry Service via the webform:</a:t>
            </a:r>
          </a:p>
          <a:p>
            <a:pPr marL="0" indent="0">
              <a:spcAft>
                <a:spcPts val="3000"/>
              </a:spcAft>
              <a:buNone/>
            </a:pPr>
            <a:r>
              <a:rPr lang="en-IE" noProof="0" dirty="0">
                <a:hlinkClick r:id="rId2"/>
              </a:rPr>
              <a:t>https://research-and-innovation.ec.europa.eu/contact-us/</a:t>
            </a:r>
            <a:br>
              <a:rPr lang="en-IE" noProof="0" dirty="0">
                <a:hlinkClick r:id="rId2"/>
              </a:rPr>
            </a:br>
            <a:r>
              <a:rPr lang="en-IE" noProof="0" dirty="0">
                <a:hlinkClick r:id="rId2"/>
              </a:rPr>
              <a:t>research-enquiry-service_en</a:t>
            </a:r>
            <a:endParaRPr lang="en-IE" noProof="0" dirty="0"/>
          </a:p>
        </p:txBody>
      </p:sp>
    </p:spTree>
    <p:extLst>
      <p:ext uri="{BB962C8B-B14F-4D97-AF65-F5344CB8AC3E}">
        <p14:creationId xmlns:p14="http://schemas.microsoft.com/office/powerpoint/2010/main" val="3125096334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89FAE5-D3E9-8389-A22F-2F63C0FC09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2256739"/>
            <a:ext cx="10515600" cy="1020337"/>
          </a:xfrm>
        </p:spPr>
        <p:txBody>
          <a:bodyPr/>
          <a:lstStyle/>
          <a:p>
            <a:r>
              <a:rPr lang="en-IE" sz="8000" noProof="0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5C0DC-F406-3C80-40AD-12D2D17E9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575501"/>
          </a:xfrm>
        </p:spPr>
        <p:txBody>
          <a:bodyPr/>
          <a:lstStyle/>
          <a:p>
            <a:r>
              <a:rPr lang="en-IE" noProof="0" dirty="0">
                <a:hlinkClick r:id="rId2"/>
              </a:rPr>
              <a:t>Olivier.MARGANNE@ext.ec.europa.eu</a:t>
            </a:r>
            <a:endParaRPr lang="en-IE" noProof="0" dirty="0"/>
          </a:p>
        </p:txBody>
      </p:sp>
      <p:sp>
        <p:nvSpPr>
          <p:cNvPr id="6" name="Google Shape;445;p20">
            <a:extLst>
              <a:ext uri="{FF2B5EF4-FFF2-40B4-BE49-F238E27FC236}">
                <a16:creationId xmlns:a16="http://schemas.microsoft.com/office/drawing/2014/main" id="{38E61E29-8603-546B-ECBD-D4F8E851B3FC}"/>
              </a:ext>
            </a:extLst>
          </p:cNvPr>
          <p:cNvSpPr txBox="1"/>
          <p:nvPr/>
        </p:nvSpPr>
        <p:spPr>
          <a:xfrm>
            <a:off x="838200" y="4652301"/>
            <a:ext cx="8941016" cy="8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E" sz="1200" b="1" noProof="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© European Union 2026</a:t>
            </a:r>
            <a:endParaRPr lang="en-IE" sz="1200" noProof="0" dirty="0">
              <a:solidFill>
                <a:schemeClr val="tx2"/>
              </a:solidFill>
              <a:latin typeface="+mj-lt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IE" sz="1200" noProof="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Unless otherwise noted the reuse of this presentation is authorised under the </a:t>
            </a:r>
            <a:r>
              <a:rPr lang="en-IE" sz="1200" u="sng" noProof="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IE" sz="1200" noProof="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 license. For any use or reproduction of elements that are not owned by the EU, permission may need to be sought directly from the respective right holders.</a:t>
            </a:r>
            <a:endParaRPr lang="en-IE" sz="1200" noProof="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8372291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 2.pptx" id="{82638BCC-62B9-435A-B3D4-91B8F41A0F82}" vid="{331CF50E-8039-4F5B-9C47-F59CDFBC17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7B6F83-6DDD-48D8-857B-BE72EE2D0B99}">
  <ds:schemaRefs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CD81E1F-6DA9-4707-BA36-9D5427D786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C578E49-555D-4D0C-B802-355039F0D8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2274</TotalTime>
  <Words>1761</Words>
  <Application>Microsoft Office PowerPoint</Application>
  <PresentationFormat>Widescreen</PresentationFormat>
  <Paragraphs>256</Paragraphs>
  <Slides>55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 Black</vt:lpstr>
      <vt:lpstr>Arial</vt:lpstr>
      <vt:lpstr>Verdana</vt:lpstr>
      <vt:lpstr>Wingdings</vt:lpstr>
      <vt:lpstr>Calibri</vt:lpstr>
      <vt:lpstr>colour palette new PPT</vt:lpstr>
      <vt:lpstr>The Funding &amp; Tenders Portal: what you need to know</vt:lpstr>
      <vt:lpstr>Personalised services</vt:lpstr>
      <vt:lpstr>1. EU Login</vt:lpstr>
      <vt:lpstr>Create a new EU Login account</vt:lpstr>
      <vt:lpstr>When logged in in the F&amp;T Portal</vt:lpstr>
      <vt:lpstr>Manage your EU Login account</vt:lpstr>
      <vt:lpstr>EU Login main screen</vt:lpstr>
      <vt:lpstr>Enable 2-factor authentication</vt:lpstr>
      <vt:lpstr>Enable 2FA: Security Settings</vt:lpstr>
      <vt:lpstr>Enable 2FA: the process in a nutshell</vt:lpstr>
      <vt:lpstr>Login using 2FA</vt:lpstr>
      <vt:lpstr>More info about 2FA</vt:lpstr>
      <vt:lpstr>2. Participant register</vt:lpstr>
      <vt:lpstr>How to access the Participant Register</vt:lpstr>
      <vt:lpstr>Participant Register</vt:lpstr>
      <vt:lpstr>Participant Register: "metro line"</vt:lpstr>
      <vt:lpstr>When registered in the Participant Register…</vt:lpstr>
      <vt:lpstr>3. Search funding &amp; tenders</vt:lpstr>
      <vt:lpstr>EU funding: basic structure</vt:lpstr>
      <vt:lpstr>Funding vs. Procurements (or calls for proposals vs. calls for tender)</vt:lpstr>
      <vt:lpstr>Search for calls for proposals</vt:lpstr>
      <vt:lpstr>Example of a "topic page"</vt:lpstr>
      <vt:lpstr>How to access the Partner Search for a specific funding opportunity</vt:lpstr>
      <vt:lpstr>Partner search announcements for the topic</vt:lpstr>
      <vt:lpstr>Another way to access the Partner Search</vt:lpstr>
      <vt:lpstr>General Partner Search page</vt:lpstr>
      <vt:lpstr>Person profile visible publicly</vt:lpstr>
      <vt:lpstr>Example of a person profile</vt:lpstr>
      <vt:lpstr>Example of an organisation profile</vt:lpstr>
      <vt:lpstr>Example of an organisation profile (continued)</vt:lpstr>
      <vt:lpstr>Contact form</vt:lpstr>
      <vt:lpstr>Spam/phishing: what to do?</vt:lpstr>
      <vt:lpstr>View your notifications</vt:lpstr>
      <vt:lpstr>PowerPoint Presentation</vt:lpstr>
      <vt:lpstr>PowerPoint Presentation</vt:lpstr>
      <vt:lpstr>PowerPoint Presentation</vt:lpstr>
      <vt:lpstr>PowerPoint Presentation</vt:lpstr>
      <vt:lpstr>Content centre: …but wait, there's more!</vt:lpstr>
      <vt:lpstr>4. Submit your proposal</vt:lpstr>
      <vt:lpstr>Preparing &amp; managing your proposal</vt:lpstr>
      <vt:lpstr>Looking one step ahead: grant preparation</vt:lpstr>
      <vt:lpstr>The Identity and Access Management</vt:lpstr>
      <vt:lpstr>"Who can do what": basic principle</vt:lpstr>
      <vt:lpstr>Important remarks</vt:lpstr>
      <vt:lpstr>List of all the roles  linked to this EU Login account</vt:lpstr>
      <vt:lpstr>Projects &amp; results</vt:lpstr>
      <vt:lpstr>EU funded projects</vt:lpstr>
      <vt:lpstr>Example of an EU-funded project</vt:lpstr>
      <vt:lpstr>Research &amp; Innovation support</vt:lpstr>
      <vt:lpstr>Research &amp; Innovation support (continued)</vt:lpstr>
      <vt:lpstr>Horizon Dashboards</vt:lpstr>
      <vt:lpstr>Help!</vt:lpstr>
      <vt:lpstr>Need help?</vt:lpstr>
      <vt:lpstr>Research Enquiry Service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Funding &amp; Tenders Portal: what you need to know</dc:title>
  <dc:creator>MARGANNE Olivier (RTD-EXT)</dc:creator>
  <cp:keywords>IAM, roles, access rights, EU Login, PIC, Funding &amp; Tenders Portal, F&amp;T Portal</cp:keywords>
  <cp:lastModifiedBy>MARGANNE Olivier (RTD-EXT)</cp:lastModifiedBy>
  <cp:revision>27</cp:revision>
  <dcterms:created xsi:type="dcterms:W3CDTF">2025-05-22T08:17:01Z</dcterms:created>
  <dcterms:modified xsi:type="dcterms:W3CDTF">2026-09-23T22:47:53Z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0x010100AF098AE41A192E4C85C747A9850AEF9A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</Properties>
</file>